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</p:sldIdLst>
  <p:sldSz cy="5143500" cx="9144000"/>
  <p:notesSz cx="6858000" cy="9144000"/>
  <p:embeddedFontLst>
    <p:embeddedFont>
      <p:font typeface="Cutive Mono"/>
      <p:regular r:id="rId32"/>
    </p:embeddedFont>
    <p:embeddedFont>
      <p:font typeface="Source Code Pro"/>
      <p:regular r:id="rId33"/>
      <p:bold r:id="rId34"/>
    </p:embeddedFont>
    <p:embeddedFont>
      <p:font typeface="Roboto Mono"/>
      <p:regular r:id="rId35"/>
      <p:bold r:id="rId36"/>
      <p:italic r:id="rId37"/>
      <p:boldItalic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67010671-8447-4325-A8FA-F00972E4FE5B}">
  <a:tblStyle styleId="{67010671-8447-4325-A8FA-F00972E4FE5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font" Target="fonts/SourceCodePro-regular.fntdata"/><Relationship Id="rId10" Type="http://schemas.openxmlformats.org/officeDocument/2006/relationships/slide" Target="slides/slide4.xml"/><Relationship Id="rId32" Type="http://schemas.openxmlformats.org/officeDocument/2006/relationships/font" Target="fonts/CutiveMono-regular.fntdata"/><Relationship Id="rId13" Type="http://schemas.openxmlformats.org/officeDocument/2006/relationships/slide" Target="slides/slide7.xml"/><Relationship Id="rId35" Type="http://schemas.openxmlformats.org/officeDocument/2006/relationships/font" Target="fonts/RobotoMono-regular.fntdata"/><Relationship Id="rId12" Type="http://schemas.openxmlformats.org/officeDocument/2006/relationships/slide" Target="slides/slide6.xml"/><Relationship Id="rId34" Type="http://schemas.openxmlformats.org/officeDocument/2006/relationships/font" Target="fonts/SourceCodePro-bold.fntdata"/><Relationship Id="rId15" Type="http://schemas.openxmlformats.org/officeDocument/2006/relationships/slide" Target="slides/slide9.xml"/><Relationship Id="rId37" Type="http://schemas.openxmlformats.org/officeDocument/2006/relationships/font" Target="fonts/RobotoMono-italic.fntdata"/><Relationship Id="rId14" Type="http://schemas.openxmlformats.org/officeDocument/2006/relationships/slide" Target="slides/slide8.xml"/><Relationship Id="rId36" Type="http://schemas.openxmlformats.org/officeDocument/2006/relationships/font" Target="fonts/RobotoMono-bold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38" Type="http://schemas.openxmlformats.org/officeDocument/2006/relationships/font" Target="fonts/RobotoMono-boldItalic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44d78237b5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44d78237b5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Aref Slide 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47b6c84ea2_5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47b6c84ea2_5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Filis Slide 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47b6c84ea2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47b6c84ea2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Filis Slide 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47b6c84ea2_5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47b6c84ea2_5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Filis Slide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45d2e77848_1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45d2e77848_1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Kapil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47b6c84ea2_5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47b6c84ea2_5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Aref Slide 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45d2e7784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45d2e7784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Aref slide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444bd71593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444bd71593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Filis Slide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47b6c84ea2_5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47b6c84ea2_5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Filis Slide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47bcf2c36a_2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Aref Slide </a:t>
            </a:r>
            <a:endParaRPr/>
          </a:p>
        </p:txBody>
      </p:sp>
      <p:sp>
        <p:nvSpPr>
          <p:cNvPr id="208" name="Google Shape;208;g47bcf2c36a_2_8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45d2e77848_1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45d2e77848_1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Kapil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44d78237b5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44d78237b5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Aref Slide 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47bcf2c36a_2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Aref Slide </a:t>
            </a:r>
            <a:endParaRPr/>
          </a:p>
        </p:txBody>
      </p:sp>
      <p:sp>
        <p:nvSpPr>
          <p:cNvPr id="229" name="Google Shape;229;g47bcf2c36a_2_9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47bcf2c36a_2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Aref Slide </a:t>
            </a:r>
            <a:endParaRPr/>
          </a:p>
        </p:txBody>
      </p:sp>
      <p:sp>
        <p:nvSpPr>
          <p:cNvPr id="243" name="Google Shape;243;g47bcf2c36a_2_7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47bcf2c36a_2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Aref Slide </a:t>
            </a:r>
            <a:endParaRPr/>
          </a:p>
        </p:txBody>
      </p:sp>
      <p:sp>
        <p:nvSpPr>
          <p:cNvPr id="254" name="Google Shape;254;g47bcf2c36a_2_1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47bcf2c36a_2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Aref Slide </a:t>
            </a:r>
            <a:endParaRPr/>
          </a:p>
        </p:txBody>
      </p:sp>
      <p:sp>
        <p:nvSpPr>
          <p:cNvPr id="265" name="Google Shape;265;g47bcf2c36a_2_12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444bd71593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444bd71593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Aref Slide 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47bcf2c36a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47bcf2c36a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47b6c84ea2_1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47b6c84ea2_1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Andy Slide 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444bd7159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444bd7159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Andy Slide 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444bd71593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444bd71593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Kapil Slide 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444bd71593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444bd71593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Kapil Slide 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47b6c84ea2_1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47b6c84ea2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Kapil Slide 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45d2e77848_1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45d2e77848_1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Kapil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47b6c84ea2_5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47b6c84ea2_5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Filis Slide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9" name="Google Shape;4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3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4" name="Google Shape;54;p1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55" name="Google Shape;55;p1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1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" name="Google Shape;24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9" name="Google Shape;29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" name="Google Shape;32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6" name="Google Shape;36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0" name="Google Shape;40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1" name="Google Shape;41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2" name="Google Shape;42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5" name="Google Shape;45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" name="Google Shape;9;p1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/>
          <p:nvPr/>
        </p:nvSpPr>
        <p:spPr>
          <a:xfrm>
            <a:off x="500850" y="578875"/>
            <a:ext cx="8142300" cy="4128300"/>
          </a:xfrm>
          <a:prstGeom prst="rect">
            <a:avLst/>
          </a:prstGeom>
          <a:solidFill>
            <a:srgbClr val="000000">
              <a:alpha val="419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.png"/><Relationship Id="rId4" Type="http://schemas.openxmlformats.org/officeDocument/2006/relationships/image" Target="../media/image6.png"/><Relationship Id="rId5" Type="http://schemas.openxmlformats.org/officeDocument/2006/relationships/image" Target="../media/image5.png"/><Relationship Id="rId6" Type="http://schemas.openxmlformats.org/officeDocument/2006/relationships/image" Target="../media/image9.png"/><Relationship Id="rId7" Type="http://schemas.openxmlformats.org/officeDocument/2006/relationships/image" Target="../media/image8.png"/><Relationship Id="rId8" Type="http://schemas.openxmlformats.org/officeDocument/2006/relationships/image" Target="../media/image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0.png"/><Relationship Id="rId4" Type="http://schemas.openxmlformats.org/officeDocument/2006/relationships/image" Target="../media/image13.png"/><Relationship Id="rId5" Type="http://schemas.openxmlformats.org/officeDocument/2006/relationships/image" Target="../media/image12.png"/><Relationship Id="rId6" Type="http://schemas.openxmlformats.org/officeDocument/2006/relationships/image" Target="../media/image10.png"/><Relationship Id="rId7" Type="http://schemas.openxmlformats.org/officeDocument/2006/relationships/image" Target="../media/image17.png"/><Relationship Id="rId8" Type="http://schemas.openxmlformats.org/officeDocument/2006/relationships/image" Target="../media/image1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6.png"/><Relationship Id="rId4" Type="http://schemas.openxmlformats.org/officeDocument/2006/relationships/image" Target="../media/image16.png"/><Relationship Id="rId5" Type="http://schemas.openxmlformats.org/officeDocument/2006/relationships/image" Target="../media/image1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9.png"/><Relationship Id="rId4" Type="http://schemas.openxmlformats.org/officeDocument/2006/relationships/image" Target="../media/image21.png"/><Relationship Id="rId5" Type="http://schemas.openxmlformats.org/officeDocument/2006/relationships/image" Target="../media/image1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5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1.png"/><Relationship Id="rId4" Type="http://schemas.openxmlformats.org/officeDocument/2006/relationships/image" Target="../media/image32.jpg"/><Relationship Id="rId5" Type="http://schemas.openxmlformats.org/officeDocument/2006/relationships/image" Target="../media/image33.jpg"/><Relationship Id="rId6" Type="http://schemas.openxmlformats.org/officeDocument/2006/relationships/image" Target="../media/image29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7.png"/><Relationship Id="rId4" Type="http://schemas.openxmlformats.org/officeDocument/2006/relationships/image" Target="../media/image34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www.kaggle.com/c/titanic/data" TargetMode="External"/><Relationship Id="rId4" Type="http://schemas.openxmlformats.org/officeDocument/2006/relationships/hyperlink" Target="https://earthquake.usgs.gov/data/" TargetMode="External"/><Relationship Id="rId5" Type="http://schemas.openxmlformats.org/officeDocument/2006/relationships/hyperlink" Target="https://www.kaggle.com/c/PLAsTiCC-2018/data" TargetMode="External"/><Relationship Id="rId6" Type="http://schemas.openxmlformats.org/officeDocument/2006/relationships/image" Target="../media/image2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0.png"/><Relationship Id="rId4" Type="http://schemas.openxmlformats.org/officeDocument/2006/relationships/image" Target="../media/image1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ctrTitle"/>
          </p:nvPr>
        </p:nvSpPr>
        <p:spPr>
          <a:xfrm>
            <a:off x="611375" y="1827300"/>
            <a:ext cx="7691100" cy="2715300"/>
          </a:xfrm>
          <a:prstGeom prst="rect">
            <a:avLst/>
          </a:prstGeom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2CC"/>
              </a:solidFill>
              <a:latin typeface="Cutive Mono"/>
              <a:ea typeface="Cutive Mono"/>
              <a:cs typeface="Cutive Mono"/>
              <a:sym typeface="Cutive Mon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2CC"/>
              </a:solidFill>
              <a:latin typeface="Cutive Mono"/>
              <a:ea typeface="Cutive Mono"/>
              <a:cs typeface="Cutive Mono"/>
              <a:sym typeface="Cutive Mon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2CC"/>
              </a:solidFill>
              <a:latin typeface="Cutive Mono"/>
              <a:ea typeface="Cutive Mono"/>
              <a:cs typeface="Cutive Mono"/>
              <a:sym typeface="Cutive Mon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solidFill>
                  <a:srgbClr val="FFF2CC"/>
                </a:solidFill>
                <a:latin typeface="Trebuchet MS"/>
                <a:ea typeface="Trebuchet MS"/>
                <a:cs typeface="Trebuchet MS"/>
                <a:sym typeface="Trebuchet MS"/>
              </a:rPr>
              <a:t>MILAN</a:t>
            </a:r>
            <a:endParaRPr b="1" i="1">
              <a:solidFill>
                <a:srgbClr val="FFF2CC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2CC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2C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Machine Inception Learning Algorithm Network</a:t>
            </a:r>
            <a:endParaRPr b="1" sz="1800">
              <a:solidFill>
                <a:srgbClr val="FFF2CC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D5CAAA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5CAA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A.Erfani, </a:t>
            </a:r>
            <a:r>
              <a:rPr lang="en" sz="1200">
                <a:solidFill>
                  <a:srgbClr val="D5CAA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F.Coba, </a:t>
            </a:r>
            <a:r>
              <a:rPr lang="en" sz="1200">
                <a:solidFill>
                  <a:srgbClr val="D5CAA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A.Abraham</a:t>
            </a:r>
            <a:r>
              <a:rPr lang="en" sz="1200">
                <a:solidFill>
                  <a:srgbClr val="D5CAA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K.Danger</a:t>
            </a:r>
            <a:endParaRPr sz="1200">
              <a:solidFill>
                <a:srgbClr val="D5CAAA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5CAA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November 7 2018, Washington, DC</a:t>
            </a:r>
            <a:endParaRPr sz="1200">
              <a:solidFill>
                <a:srgbClr val="D5CAAA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2CC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2C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endParaRPr sz="1800">
              <a:solidFill>
                <a:srgbClr val="FFF2CC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2CC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cxnSp>
        <p:nvCxnSpPr>
          <p:cNvPr id="63" name="Google Shape;63;p14"/>
          <p:cNvCxnSpPr/>
          <p:nvPr/>
        </p:nvCxnSpPr>
        <p:spPr>
          <a:xfrm>
            <a:off x="3770600" y="1351075"/>
            <a:ext cx="344100" cy="20700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64" name="Google Shape;64;p14"/>
          <p:cNvGrpSpPr/>
          <p:nvPr/>
        </p:nvGrpSpPr>
        <p:grpSpPr>
          <a:xfrm>
            <a:off x="3570125" y="778950"/>
            <a:ext cx="1617725" cy="903725"/>
            <a:chOff x="3617500" y="1007550"/>
            <a:chExt cx="1617725" cy="903725"/>
          </a:xfrm>
        </p:grpSpPr>
        <p:sp>
          <p:nvSpPr>
            <p:cNvPr id="65" name="Google Shape;65;p14"/>
            <p:cNvSpPr/>
            <p:nvPr/>
          </p:nvSpPr>
          <p:spPr>
            <a:xfrm>
              <a:off x="4097600" y="1733375"/>
              <a:ext cx="193500" cy="1779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66" name="Google Shape;66;p14"/>
            <p:cNvCxnSpPr>
              <a:stCxn id="67" idx="5"/>
            </p:cNvCxnSpPr>
            <p:nvPr/>
          </p:nvCxnSpPr>
          <p:spPr>
            <a:xfrm>
              <a:off x="4456263" y="1159397"/>
              <a:ext cx="717600" cy="416400"/>
            </a:xfrm>
            <a:prstGeom prst="straightConnector1">
              <a:avLst/>
            </a:prstGeom>
            <a:noFill/>
            <a:ln cap="flat" cmpd="sng" w="1905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8" name="Google Shape;68;p14"/>
            <p:cNvCxnSpPr/>
            <p:nvPr/>
          </p:nvCxnSpPr>
          <p:spPr>
            <a:xfrm flipH="1">
              <a:off x="3770600" y="1110775"/>
              <a:ext cx="530100" cy="420000"/>
            </a:xfrm>
            <a:prstGeom prst="straightConnector1">
              <a:avLst/>
            </a:prstGeom>
            <a:noFill/>
            <a:ln cap="flat" cmpd="sng" w="1905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67" name="Google Shape;67;p14"/>
            <p:cNvSpPr/>
            <p:nvPr/>
          </p:nvSpPr>
          <p:spPr>
            <a:xfrm>
              <a:off x="4291100" y="1007550"/>
              <a:ext cx="193500" cy="177900"/>
            </a:xfrm>
            <a:prstGeom prst="ellipse">
              <a:avLst/>
            </a:prstGeom>
            <a:solidFill>
              <a:schemeClr val="lt2"/>
            </a:solidFill>
            <a:ln cap="flat" cmpd="sng" w="381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14"/>
            <p:cNvSpPr/>
            <p:nvPr/>
          </p:nvSpPr>
          <p:spPr>
            <a:xfrm>
              <a:off x="3617500" y="1457275"/>
              <a:ext cx="193500" cy="1779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14"/>
            <p:cNvSpPr/>
            <p:nvPr/>
          </p:nvSpPr>
          <p:spPr>
            <a:xfrm>
              <a:off x="5041725" y="1457275"/>
              <a:ext cx="193500" cy="1779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639550"/>
            <a:ext cx="8839205" cy="273332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49" name="Google Shape;149;p23"/>
          <p:cNvGraphicFramePr/>
          <p:nvPr/>
        </p:nvGraphicFramePr>
        <p:xfrm>
          <a:off x="1169600" y="742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{67010671-8447-4325-A8FA-F00972E4FE5B}</a:tableStyleId>
              </a:tblPr>
              <a:tblGrid>
                <a:gridCol w="2413000"/>
                <a:gridCol w="2413000"/>
                <a:gridCol w="241300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2CC"/>
                          </a:solidFill>
                        </a:rPr>
                        <a:t>X0 = Pclass</a:t>
                      </a:r>
                      <a:endParaRPr>
                        <a:solidFill>
                          <a:srgbClr val="FFF2CC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2CC"/>
                          </a:solidFill>
                        </a:rPr>
                        <a:t>X1 = Sex</a:t>
                      </a:r>
                      <a:endParaRPr>
                        <a:solidFill>
                          <a:srgbClr val="FFF2CC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2CC"/>
                          </a:solidFill>
                        </a:rPr>
                        <a:t>X2 = Age</a:t>
                      </a:r>
                      <a:endParaRPr>
                        <a:solidFill>
                          <a:srgbClr val="FFF2CC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2CC"/>
                          </a:solidFill>
                        </a:rPr>
                        <a:t>X3 = SibSp</a:t>
                      </a:r>
                      <a:endParaRPr>
                        <a:solidFill>
                          <a:srgbClr val="FFF2CC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2CC"/>
                          </a:solidFill>
                        </a:rPr>
                        <a:t>X4 = Parch</a:t>
                      </a:r>
                      <a:endParaRPr>
                        <a:solidFill>
                          <a:srgbClr val="FFF2CC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2CC"/>
                          </a:solidFill>
                        </a:rPr>
                        <a:t>X5 = Fare</a:t>
                      </a:r>
                      <a:endParaRPr>
                        <a:solidFill>
                          <a:srgbClr val="FFF2CC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50" name="Google Shape;150;p23"/>
          <p:cNvSpPr txBox="1"/>
          <p:nvPr>
            <p:ph type="title"/>
          </p:nvPr>
        </p:nvSpPr>
        <p:spPr>
          <a:xfrm>
            <a:off x="290600" y="0"/>
            <a:ext cx="8307300" cy="9396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2C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“Titanic” Decision Tree </a:t>
            </a:r>
            <a:r>
              <a:rPr lang="en" sz="1400">
                <a:solidFill>
                  <a:srgbClr val="FFF2C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(numbers only using Sklearn) </a:t>
            </a:r>
            <a:endParaRPr sz="1400">
              <a:solidFill>
                <a:srgbClr val="FFF2CC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51" name="Google Shape;151;p23"/>
          <p:cNvSpPr txBox="1"/>
          <p:nvPr/>
        </p:nvSpPr>
        <p:spPr>
          <a:xfrm>
            <a:off x="290600" y="1802550"/>
            <a:ext cx="1569300" cy="4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m</a:t>
            </a:r>
            <a:r>
              <a:rPr b="1" lang="en"/>
              <a:t>ax_depth = 5</a:t>
            </a:r>
            <a:endParaRPr b="1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90938"/>
            <a:ext cx="8839203" cy="3161625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4"/>
          <p:cNvSpPr/>
          <p:nvPr/>
        </p:nvSpPr>
        <p:spPr>
          <a:xfrm>
            <a:off x="1927300" y="907975"/>
            <a:ext cx="2334300" cy="1552800"/>
          </a:xfrm>
          <a:prstGeom prst="frame">
            <a:avLst>
              <a:gd fmla="val 3028" name="adj1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24"/>
          <p:cNvSpPr txBox="1"/>
          <p:nvPr>
            <p:ph type="title"/>
          </p:nvPr>
        </p:nvSpPr>
        <p:spPr>
          <a:xfrm>
            <a:off x="290600" y="0"/>
            <a:ext cx="8535000" cy="7593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2C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“Titanic” Decision Tree </a:t>
            </a:r>
            <a:r>
              <a:rPr lang="en" sz="1200">
                <a:solidFill>
                  <a:srgbClr val="FFF2C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(bar graph representation using dtreeviz)</a:t>
            </a:r>
            <a:r>
              <a:rPr lang="en" sz="1200">
                <a:solidFill>
                  <a:srgbClr val="FFF2C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endParaRPr sz="1200">
              <a:solidFill>
                <a:srgbClr val="FFF2CC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25"/>
          <p:cNvPicPr preferRelativeResize="0"/>
          <p:nvPr/>
        </p:nvPicPr>
        <p:blipFill rotWithShape="1">
          <a:blip r:embed="rId3">
            <a:alphaModFix/>
          </a:blip>
          <a:srcRect b="55478" l="21391" r="54585" t="0"/>
          <a:stretch/>
        </p:blipFill>
        <p:spPr>
          <a:xfrm>
            <a:off x="988825" y="196363"/>
            <a:ext cx="7166355" cy="4750776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5"/>
          <p:cNvSpPr txBox="1"/>
          <p:nvPr/>
        </p:nvSpPr>
        <p:spPr>
          <a:xfrm>
            <a:off x="3625800" y="1718475"/>
            <a:ext cx="946200" cy="277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 = Male</a:t>
            </a:r>
            <a:endParaRPr/>
          </a:p>
        </p:txBody>
      </p:sp>
      <p:sp>
        <p:nvSpPr>
          <p:cNvPr id="165" name="Google Shape;165;p25"/>
          <p:cNvSpPr txBox="1"/>
          <p:nvPr/>
        </p:nvSpPr>
        <p:spPr>
          <a:xfrm>
            <a:off x="5924100" y="1718475"/>
            <a:ext cx="1089900" cy="277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r>
              <a:rPr lang="en"/>
              <a:t> = Female</a:t>
            </a:r>
            <a:endParaRPr/>
          </a:p>
        </p:txBody>
      </p:sp>
      <p:cxnSp>
        <p:nvCxnSpPr>
          <p:cNvPr id="166" name="Google Shape;166;p25"/>
          <p:cNvCxnSpPr/>
          <p:nvPr/>
        </p:nvCxnSpPr>
        <p:spPr>
          <a:xfrm rot="10800000">
            <a:off x="2947500" y="2530025"/>
            <a:ext cx="0" cy="1194000"/>
          </a:xfrm>
          <a:prstGeom prst="straightConnector1">
            <a:avLst/>
          </a:prstGeom>
          <a:noFill/>
          <a:ln cap="flat" cmpd="sng" w="19050">
            <a:solidFill>
              <a:srgbClr val="98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7" name="Google Shape;167;p25"/>
          <p:cNvCxnSpPr/>
          <p:nvPr/>
        </p:nvCxnSpPr>
        <p:spPr>
          <a:xfrm rot="10800000">
            <a:off x="5220750" y="524475"/>
            <a:ext cx="0" cy="1194000"/>
          </a:xfrm>
          <a:prstGeom prst="straightConnector1">
            <a:avLst/>
          </a:prstGeom>
          <a:noFill/>
          <a:ln cap="flat" cmpd="sng" w="19050">
            <a:solidFill>
              <a:srgbClr val="98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8" name="Google Shape;168;p25"/>
          <p:cNvSpPr txBox="1"/>
          <p:nvPr/>
        </p:nvSpPr>
        <p:spPr>
          <a:xfrm>
            <a:off x="2448600" y="3633625"/>
            <a:ext cx="764100" cy="277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0.42</a:t>
            </a:r>
            <a:endParaRPr/>
          </a:p>
        </p:txBody>
      </p:sp>
      <p:sp>
        <p:nvSpPr>
          <p:cNvPr id="169" name="Google Shape;169;p25"/>
          <p:cNvSpPr txBox="1"/>
          <p:nvPr/>
        </p:nvSpPr>
        <p:spPr>
          <a:xfrm>
            <a:off x="2682300" y="2390650"/>
            <a:ext cx="530400" cy="323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</a:t>
            </a:r>
            <a:r>
              <a:rPr lang="en"/>
              <a:t>.50</a:t>
            </a:r>
            <a:endParaRPr/>
          </a:p>
        </p:txBody>
      </p:sp>
      <p:sp>
        <p:nvSpPr>
          <p:cNvPr id="170" name="Google Shape;170;p25"/>
          <p:cNvSpPr txBox="1"/>
          <p:nvPr/>
        </p:nvSpPr>
        <p:spPr>
          <a:xfrm>
            <a:off x="5285400" y="3640525"/>
            <a:ext cx="530400" cy="17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80.0</a:t>
            </a:r>
            <a:endParaRPr/>
          </a:p>
        </p:txBody>
      </p:sp>
      <p:sp>
        <p:nvSpPr>
          <p:cNvPr id="171" name="Google Shape;171;p25"/>
          <p:cNvSpPr txBox="1"/>
          <p:nvPr>
            <p:ph type="title"/>
          </p:nvPr>
        </p:nvSpPr>
        <p:spPr>
          <a:xfrm>
            <a:off x="988825" y="524475"/>
            <a:ext cx="2637000" cy="19371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Titanic Decision Tree</a:t>
            </a:r>
            <a:endParaRPr>
              <a:solidFill>
                <a:srgbClr val="00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(detail)</a:t>
            </a:r>
            <a:r>
              <a:rPr lang="en">
                <a:solidFill>
                  <a:srgbClr val="00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</a:t>
            </a:r>
            <a:endParaRPr>
              <a:solidFill>
                <a:srgbClr val="00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72" name="Google Shape;172;p25"/>
          <p:cNvSpPr txBox="1"/>
          <p:nvPr/>
        </p:nvSpPr>
        <p:spPr>
          <a:xfrm>
            <a:off x="4403400" y="4302175"/>
            <a:ext cx="3612600" cy="7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Created with </a:t>
            </a:r>
            <a:r>
              <a:rPr b="1" lang="en"/>
              <a:t>dtreeviz</a:t>
            </a:r>
            <a:r>
              <a:rPr lang="en"/>
              <a:t> in jupyter notebook using Titanic dataframe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5450" y="593363"/>
            <a:ext cx="6673028" cy="407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7"/>
          <p:cNvSpPr txBox="1"/>
          <p:nvPr>
            <p:ph type="title"/>
          </p:nvPr>
        </p:nvSpPr>
        <p:spPr>
          <a:xfrm>
            <a:off x="311700" y="749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2C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Which Model Performed Best?</a:t>
            </a:r>
            <a:endParaRPr>
              <a:solidFill>
                <a:srgbClr val="FFF2CC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83" name="Google Shape;183;p27"/>
          <p:cNvSpPr txBox="1"/>
          <p:nvPr/>
        </p:nvSpPr>
        <p:spPr>
          <a:xfrm>
            <a:off x="1424225" y="1451900"/>
            <a:ext cx="6577500" cy="2331600"/>
          </a:xfrm>
          <a:prstGeom prst="rect">
            <a:avLst/>
          </a:prstGeom>
          <a:solidFill>
            <a:srgbClr val="000000">
              <a:alpha val="40770"/>
            </a:srgbClr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2CC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184" name="Google Shape;184;p27"/>
          <p:cNvPicPr preferRelativeResize="0"/>
          <p:nvPr/>
        </p:nvPicPr>
        <p:blipFill rotWithShape="1">
          <a:blip r:embed="rId3">
            <a:alphaModFix/>
          </a:blip>
          <a:srcRect b="0" l="0" r="537" t="0"/>
          <a:stretch/>
        </p:blipFill>
        <p:spPr>
          <a:xfrm>
            <a:off x="49125" y="715300"/>
            <a:ext cx="9094874" cy="4013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0" name="Google Shape;19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3575" y="198600"/>
            <a:ext cx="8481250" cy="47707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8"/>
          <p:cNvSpPr txBox="1"/>
          <p:nvPr/>
        </p:nvSpPr>
        <p:spPr>
          <a:xfrm>
            <a:off x="1076075" y="1664875"/>
            <a:ext cx="2625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9"/>
          <p:cNvSpPr txBox="1"/>
          <p:nvPr>
            <p:ph type="title"/>
          </p:nvPr>
        </p:nvSpPr>
        <p:spPr>
          <a:xfrm>
            <a:off x="76125" y="524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2C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Confusion Matrix </a:t>
            </a:r>
            <a:r>
              <a:rPr lang="en" sz="1800">
                <a:solidFill>
                  <a:srgbClr val="C6BB9E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(Decision Tree | Titanic Data)</a:t>
            </a:r>
            <a:endParaRPr sz="1800">
              <a:solidFill>
                <a:srgbClr val="C6BB9E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197" name="Google Shape;197;p29"/>
          <p:cNvPicPr preferRelativeResize="0"/>
          <p:nvPr/>
        </p:nvPicPr>
        <p:blipFill rotWithShape="1">
          <a:blip r:embed="rId3">
            <a:alphaModFix/>
          </a:blip>
          <a:srcRect b="6863" l="3189" r="1034" t="2236"/>
          <a:stretch/>
        </p:blipFill>
        <p:spPr>
          <a:xfrm>
            <a:off x="489213" y="625150"/>
            <a:ext cx="4251475" cy="4035125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29"/>
          <p:cNvSpPr txBox="1"/>
          <p:nvPr/>
        </p:nvSpPr>
        <p:spPr>
          <a:xfrm>
            <a:off x="5017350" y="1205563"/>
            <a:ext cx="3359400" cy="2874300"/>
          </a:xfrm>
          <a:prstGeom prst="rect">
            <a:avLst/>
          </a:prstGeom>
          <a:solidFill>
            <a:srgbClr val="000000">
              <a:alpha val="3923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2CC"/>
                </a:solidFill>
              </a:rPr>
              <a:t>How confused was the model? </a:t>
            </a:r>
            <a:endParaRPr sz="1800">
              <a:solidFill>
                <a:srgbClr val="FFF2C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2CC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1800"/>
              <a:buChar char="●"/>
            </a:pPr>
            <a:r>
              <a:rPr lang="en" sz="1800">
                <a:solidFill>
                  <a:srgbClr val="FFF2CC"/>
                </a:solidFill>
              </a:rPr>
              <a:t>Model correctly predicted 120 people who died (top left square). </a:t>
            </a:r>
            <a:endParaRPr sz="1800">
              <a:solidFill>
                <a:srgbClr val="FFF2C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2CC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1800"/>
              <a:buChar char="●"/>
            </a:pPr>
            <a:r>
              <a:rPr lang="en" sz="1800">
                <a:solidFill>
                  <a:srgbClr val="FFF2CC"/>
                </a:solidFill>
              </a:rPr>
              <a:t>Incorrectly predicted 14 people survived when they actually died (top right square)! </a:t>
            </a:r>
            <a:endParaRPr sz="1800">
              <a:solidFill>
                <a:srgbClr val="FFF2CC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0"/>
          <p:cNvSpPr txBox="1"/>
          <p:nvPr>
            <p:ph type="title"/>
          </p:nvPr>
        </p:nvSpPr>
        <p:spPr>
          <a:xfrm>
            <a:off x="194700" y="74900"/>
            <a:ext cx="8754600" cy="9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2C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How accurate was each model on all data?</a:t>
            </a:r>
            <a:r>
              <a:rPr lang="en">
                <a:solidFill>
                  <a:srgbClr val="FFF2C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endParaRPr>
              <a:solidFill>
                <a:srgbClr val="FFF2CC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204" name="Google Shape;20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50475" y="581175"/>
            <a:ext cx="5388557" cy="4191100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30"/>
          <p:cNvSpPr txBox="1"/>
          <p:nvPr/>
        </p:nvSpPr>
        <p:spPr>
          <a:xfrm>
            <a:off x="538575" y="1239575"/>
            <a:ext cx="2811900" cy="3220800"/>
          </a:xfrm>
          <a:prstGeom prst="rect">
            <a:avLst/>
          </a:prstGeom>
          <a:solidFill>
            <a:srgbClr val="000000">
              <a:alpha val="3923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2CC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1600"/>
              <a:buChar char="●"/>
            </a:pPr>
            <a:r>
              <a:rPr lang="en" sz="1600">
                <a:solidFill>
                  <a:srgbClr val="FFF2CC"/>
                </a:solidFill>
              </a:rPr>
              <a:t>Large cluster at the top left indicates more model accuracy on all the data. </a:t>
            </a:r>
            <a:endParaRPr sz="1600">
              <a:solidFill>
                <a:srgbClr val="FFF2C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2CC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1600"/>
              <a:buChar char="●"/>
            </a:pPr>
            <a:r>
              <a:rPr lang="en" sz="1600">
                <a:solidFill>
                  <a:srgbClr val="FFF2CC"/>
                </a:solidFill>
              </a:rPr>
              <a:t>Cancer and Titanic data did well with neural networks, whereas housing and quakes did not. </a:t>
            </a:r>
            <a:endParaRPr sz="1600">
              <a:solidFill>
                <a:srgbClr val="FFF2CC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1"/>
          <p:cNvSpPr txBox="1"/>
          <p:nvPr/>
        </p:nvSpPr>
        <p:spPr>
          <a:xfrm>
            <a:off x="1242050" y="200000"/>
            <a:ext cx="5904600" cy="4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2C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Sample output from data sets and algorithms: K-Means</a:t>
            </a:r>
            <a:endParaRPr>
              <a:solidFill>
                <a:srgbClr val="FFF2CC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211" name="Google Shape;211;p31"/>
          <p:cNvSpPr txBox="1"/>
          <p:nvPr/>
        </p:nvSpPr>
        <p:spPr>
          <a:xfrm>
            <a:off x="640080" y="559489"/>
            <a:ext cx="12039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2CC"/>
                </a:solidFill>
                <a:latin typeface="Calibri"/>
                <a:ea typeface="Calibri"/>
                <a:cs typeface="Calibri"/>
                <a:sym typeface="Calibri"/>
              </a:rPr>
              <a:t>Cal Housing</a:t>
            </a:r>
            <a:endParaRPr sz="1100">
              <a:solidFill>
                <a:srgbClr val="FFF2CC"/>
              </a:solidFill>
            </a:endParaRPr>
          </a:p>
        </p:txBody>
      </p:sp>
      <p:sp>
        <p:nvSpPr>
          <p:cNvPr id="212" name="Google Shape;212;p31"/>
          <p:cNvSpPr txBox="1"/>
          <p:nvPr/>
        </p:nvSpPr>
        <p:spPr>
          <a:xfrm>
            <a:off x="3592390" y="585964"/>
            <a:ext cx="12039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2CC"/>
                </a:solidFill>
                <a:latin typeface="Calibri"/>
                <a:ea typeface="Calibri"/>
                <a:cs typeface="Calibri"/>
                <a:sym typeface="Calibri"/>
              </a:rPr>
              <a:t>Flights</a:t>
            </a:r>
            <a:endParaRPr sz="1100">
              <a:solidFill>
                <a:srgbClr val="FFF2CC"/>
              </a:solidFill>
            </a:endParaRPr>
          </a:p>
        </p:txBody>
      </p:sp>
      <p:sp>
        <p:nvSpPr>
          <p:cNvPr id="213" name="Google Shape;213;p31"/>
          <p:cNvSpPr txBox="1"/>
          <p:nvPr/>
        </p:nvSpPr>
        <p:spPr>
          <a:xfrm>
            <a:off x="6256020" y="483289"/>
            <a:ext cx="14325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2CC"/>
                </a:solidFill>
                <a:latin typeface="Calibri"/>
                <a:ea typeface="Calibri"/>
                <a:cs typeface="Calibri"/>
                <a:sym typeface="Calibri"/>
              </a:rPr>
              <a:t>USGS Earthquakes</a:t>
            </a:r>
            <a:endParaRPr sz="1100">
              <a:solidFill>
                <a:srgbClr val="FFF2CC"/>
              </a:solidFill>
            </a:endParaRPr>
          </a:p>
        </p:txBody>
      </p:sp>
      <p:pic>
        <p:nvPicPr>
          <p:cNvPr id="214" name="Google Shape;214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8266" y="882313"/>
            <a:ext cx="2193576" cy="306324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67364" y="3097351"/>
            <a:ext cx="2015744" cy="1889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791416" y="889449"/>
            <a:ext cx="2399894" cy="17192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3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883108" y="2662825"/>
            <a:ext cx="2787367" cy="21669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3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138862" y="960120"/>
            <a:ext cx="2361966" cy="16485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3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256020" y="2662825"/>
            <a:ext cx="2557464" cy="19096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2"/>
          <p:cNvSpPr txBox="1"/>
          <p:nvPr>
            <p:ph type="title"/>
          </p:nvPr>
        </p:nvSpPr>
        <p:spPr>
          <a:xfrm>
            <a:off x="623400" y="736025"/>
            <a:ext cx="6164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2CC"/>
                </a:solidFill>
              </a:rPr>
              <a:t>Pros and Cons of K-Means</a:t>
            </a:r>
            <a:endParaRPr sz="1800">
              <a:solidFill>
                <a:srgbClr val="FFF2CC"/>
              </a:solidFill>
            </a:endParaRPr>
          </a:p>
        </p:txBody>
      </p:sp>
      <p:sp>
        <p:nvSpPr>
          <p:cNvPr id="225" name="Google Shape;225;p32"/>
          <p:cNvSpPr txBox="1"/>
          <p:nvPr/>
        </p:nvSpPr>
        <p:spPr>
          <a:xfrm>
            <a:off x="700800" y="1279100"/>
            <a:ext cx="3871200" cy="3004800"/>
          </a:xfrm>
          <a:prstGeom prst="rect">
            <a:avLst/>
          </a:prstGeom>
          <a:solidFill>
            <a:srgbClr val="000000">
              <a:alpha val="4269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FFF2CC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i="1" lang="en" sz="1800">
                <a:solidFill>
                  <a:srgbClr val="FFF2CC"/>
                </a:solidFill>
              </a:rPr>
              <a:t>Pros:</a:t>
            </a:r>
            <a:endParaRPr i="1" sz="1800">
              <a:solidFill>
                <a:srgbClr val="FFF2CC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FFF2CC"/>
                </a:solidFill>
              </a:rPr>
              <a:t>•  Will find most optimal centers for the cluster</a:t>
            </a:r>
            <a:endParaRPr sz="1800">
              <a:solidFill>
                <a:srgbClr val="FFF2CC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FFF2CC"/>
                </a:solidFill>
              </a:rPr>
              <a:t>•  Clusters are spherical</a:t>
            </a:r>
            <a:endParaRPr sz="1800">
              <a:solidFill>
                <a:srgbClr val="FFF2CC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2CC"/>
                </a:solidFill>
              </a:rPr>
              <a:t>•  Will converge to a solution</a:t>
            </a:r>
            <a:endParaRPr sz="1800">
              <a:solidFill>
                <a:srgbClr val="FFF2CC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26" name="Google Shape;226;p32"/>
          <p:cNvSpPr txBox="1"/>
          <p:nvPr/>
        </p:nvSpPr>
        <p:spPr>
          <a:xfrm>
            <a:off x="4513575" y="1279100"/>
            <a:ext cx="3871200" cy="3004800"/>
          </a:xfrm>
          <a:prstGeom prst="rect">
            <a:avLst/>
          </a:prstGeom>
          <a:solidFill>
            <a:srgbClr val="000000">
              <a:alpha val="4500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2CC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FFF2CC"/>
                </a:solidFill>
              </a:rPr>
              <a:t>Cons:</a:t>
            </a:r>
            <a:endParaRPr i="1" sz="1800">
              <a:solidFill>
                <a:srgbClr val="FFF2CC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2CC"/>
                </a:solidFill>
              </a:rPr>
              <a:t>•  What K to use?</a:t>
            </a:r>
            <a:endParaRPr sz="1800">
              <a:solidFill>
                <a:srgbClr val="FFF2CC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2CC"/>
                </a:solidFill>
              </a:rPr>
              <a:t>•  Hard boundaries (no gray areas)</a:t>
            </a:r>
            <a:endParaRPr sz="1800">
              <a:solidFill>
                <a:srgbClr val="FFF2CC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2CC"/>
                </a:solidFill>
              </a:rPr>
              <a:t>•  Spherical clusters</a:t>
            </a:r>
            <a:endParaRPr sz="1800">
              <a:solidFill>
                <a:srgbClr val="FFF2CC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2CC"/>
                </a:solidFill>
              </a:rPr>
              <a:t>•  Stochastic: randomly determined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/>
          <p:nvPr>
            <p:ph type="title"/>
          </p:nvPr>
        </p:nvSpPr>
        <p:spPr>
          <a:xfrm>
            <a:off x="311700" y="40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2C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Learning how to learn</a:t>
            </a:r>
            <a:endParaRPr>
              <a:solidFill>
                <a:srgbClr val="FFF2CC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76" name="Google Shape;76;p15"/>
          <p:cNvSpPr txBox="1"/>
          <p:nvPr/>
        </p:nvSpPr>
        <p:spPr>
          <a:xfrm>
            <a:off x="1335025" y="2028450"/>
            <a:ext cx="59610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77" name="Google Shape;77;p15"/>
          <p:cNvSpPr txBox="1"/>
          <p:nvPr/>
        </p:nvSpPr>
        <p:spPr>
          <a:xfrm>
            <a:off x="506400" y="643975"/>
            <a:ext cx="8124000" cy="4053000"/>
          </a:xfrm>
          <a:prstGeom prst="rect">
            <a:avLst/>
          </a:prstGeom>
          <a:solidFill>
            <a:srgbClr val="000000">
              <a:alpha val="36540"/>
            </a:srgbClr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1800"/>
              <a:buFont typeface="Source Code Pro"/>
              <a:buChar char="●"/>
            </a:pPr>
            <a:r>
              <a:rPr lang="en" sz="1800">
                <a:solidFill>
                  <a:srgbClr val="FFF2C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Meta-learning is an exciting trend of research in the machine-learning community which tackles the problem of learning to learn; aka Automated machine learning (AutoML) </a:t>
            </a:r>
            <a:endParaRPr sz="1800">
              <a:solidFill>
                <a:srgbClr val="FFF2CC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F2CC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1800"/>
              <a:buFont typeface="Source Code Pro"/>
              <a:buChar char="●"/>
            </a:pPr>
            <a:r>
              <a:rPr lang="en" sz="1800">
                <a:solidFill>
                  <a:srgbClr val="FFF2C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The traditional paradigm in machine learning research is to get a huge dataset on a specific task, and train a model from scratch using this dataset </a:t>
            </a:r>
            <a:r>
              <a:rPr lang="en" sz="1000">
                <a:solidFill>
                  <a:srgbClr val="FFF2C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(www.medium.com) </a:t>
            </a:r>
            <a:endParaRPr sz="1000">
              <a:solidFill>
                <a:srgbClr val="FFF2CC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F2CC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1800"/>
              <a:buFont typeface="Source Code Pro"/>
              <a:buChar char="●"/>
            </a:pPr>
            <a:r>
              <a:rPr lang="en" sz="1800">
                <a:solidFill>
                  <a:srgbClr val="FFF2C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We investigated the behavior of multiple ML algorithms versus random data sets, and utilized a very </a:t>
            </a:r>
            <a:r>
              <a:rPr lang="en" sz="1800">
                <a:solidFill>
                  <a:srgbClr val="FFF2C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preliminary</a:t>
            </a:r>
            <a:r>
              <a:rPr lang="en" sz="1800">
                <a:solidFill>
                  <a:srgbClr val="FFF2C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criterion of effectiveness (Train vs Test)</a:t>
            </a:r>
            <a:endParaRPr sz="1800">
              <a:solidFill>
                <a:srgbClr val="FFF2CC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2C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endParaRPr i="1" sz="600">
              <a:solidFill>
                <a:srgbClr val="CCCCCC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en" sz="1200">
                <a:solidFill>
                  <a:srgbClr val="CCCCC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Tools Used</a:t>
            </a:r>
            <a:r>
              <a:rPr i="1" lang="en" sz="1200">
                <a:solidFill>
                  <a:srgbClr val="B6AC9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:</a:t>
            </a:r>
            <a:r>
              <a:rPr lang="en" sz="1200">
                <a:solidFill>
                  <a:srgbClr val="B6AC9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Python, Tableau, Kaggle, Github, GraphViz, Bash, Machine Learning, Pandas, Numpy, Matplotlib, Sklearn, MLPClassifier, KNeighborsClassifier, ElasticNet, RandomForestClasifier, Tree, SVC, Logistic Regression, KMeans, GaussianNB, Excel, dtreeviz. </a:t>
            </a:r>
            <a:endParaRPr sz="1200">
              <a:solidFill>
                <a:srgbClr val="B6AC9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3"/>
          <p:cNvSpPr txBox="1"/>
          <p:nvPr/>
        </p:nvSpPr>
        <p:spPr>
          <a:xfrm>
            <a:off x="904319" y="977500"/>
            <a:ext cx="19653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2C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Cal Housing</a:t>
            </a:r>
            <a:endParaRPr>
              <a:solidFill>
                <a:srgbClr val="FFF2CC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232" name="Google Shape;232;p33"/>
          <p:cNvSpPr txBox="1"/>
          <p:nvPr/>
        </p:nvSpPr>
        <p:spPr>
          <a:xfrm>
            <a:off x="3970048" y="992040"/>
            <a:ext cx="12039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2C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Flights</a:t>
            </a:r>
            <a:endParaRPr sz="1100">
              <a:solidFill>
                <a:srgbClr val="FFF2CC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233" name="Google Shape;233;p33"/>
          <p:cNvSpPr txBox="1"/>
          <p:nvPr/>
        </p:nvSpPr>
        <p:spPr>
          <a:xfrm>
            <a:off x="6353800" y="833256"/>
            <a:ext cx="1432500" cy="4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2C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USGS Earthquakes</a:t>
            </a:r>
            <a:endParaRPr sz="1100">
              <a:solidFill>
                <a:srgbClr val="FFF2CC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234" name="Google Shape;234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9025" y="1307878"/>
            <a:ext cx="2433252" cy="19678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6645" y="3329178"/>
            <a:ext cx="2417993" cy="1617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3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311298" y="1324054"/>
            <a:ext cx="2324554" cy="1935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3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238248" y="3314616"/>
            <a:ext cx="2418399" cy="16032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3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004876" y="1357896"/>
            <a:ext cx="2130375" cy="18677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3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780888" y="3280508"/>
            <a:ext cx="2578329" cy="1671440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33"/>
          <p:cNvSpPr txBox="1"/>
          <p:nvPr>
            <p:ph type="title"/>
          </p:nvPr>
        </p:nvSpPr>
        <p:spPr>
          <a:xfrm>
            <a:off x="311700" y="74900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1800">
                <a:solidFill>
                  <a:srgbClr val="FFF2C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Multivariate Linear and Elastic Net</a:t>
            </a:r>
            <a:endParaRPr>
              <a:solidFill>
                <a:srgbClr val="FFF2CC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4"/>
          <p:cNvSpPr txBox="1"/>
          <p:nvPr/>
        </p:nvSpPr>
        <p:spPr>
          <a:xfrm>
            <a:off x="564150" y="195650"/>
            <a:ext cx="8071500" cy="6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2C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Sample output from data sets and algorithms: BEER FOAM</a:t>
            </a:r>
            <a:endParaRPr sz="1800">
              <a:solidFill>
                <a:srgbClr val="FFF2CC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246" name="Google Shape;246;p34"/>
          <p:cNvSpPr txBox="1"/>
          <p:nvPr/>
        </p:nvSpPr>
        <p:spPr>
          <a:xfrm>
            <a:off x="997907" y="1268850"/>
            <a:ext cx="18255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2C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Cal Housing</a:t>
            </a:r>
            <a:endParaRPr sz="1100">
              <a:solidFill>
                <a:srgbClr val="FFF2CC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247" name="Google Shape;247;p34"/>
          <p:cNvSpPr txBox="1"/>
          <p:nvPr/>
        </p:nvSpPr>
        <p:spPr>
          <a:xfrm>
            <a:off x="3613485" y="1059165"/>
            <a:ext cx="12039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2C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Flights</a:t>
            </a:r>
            <a:endParaRPr sz="1100">
              <a:solidFill>
                <a:srgbClr val="FFF2CC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248" name="Google Shape;248;p34"/>
          <p:cNvSpPr txBox="1"/>
          <p:nvPr/>
        </p:nvSpPr>
        <p:spPr>
          <a:xfrm>
            <a:off x="6250050" y="833256"/>
            <a:ext cx="1432500" cy="4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2C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USGS Earthquakes</a:t>
            </a:r>
            <a:endParaRPr sz="1100">
              <a:solidFill>
                <a:srgbClr val="FFF2CC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249" name="Google Shape;249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4152" y="1562100"/>
            <a:ext cx="2370376" cy="26746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45712" y="1336179"/>
            <a:ext cx="5013555" cy="23793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3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318635" y="1974345"/>
            <a:ext cx="2855595" cy="28499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5"/>
          <p:cNvSpPr txBox="1"/>
          <p:nvPr/>
        </p:nvSpPr>
        <p:spPr>
          <a:xfrm>
            <a:off x="298200" y="157650"/>
            <a:ext cx="4930800" cy="5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2C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Sample  output from data sets and algorithms: Univariate</a:t>
            </a:r>
            <a:endParaRPr sz="1800">
              <a:solidFill>
                <a:srgbClr val="FFF2CC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257" name="Google Shape;257;p35"/>
          <p:cNvSpPr txBox="1"/>
          <p:nvPr/>
        </p:nvSpPr>
        <p:spPr>
          <a:xfrm>
            <a:off x="622960" y="907330"/>
            <a:ext cx="12039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2C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Cal Housing</a:t>
            </a:r>
            <a:endParaRPr sz="1100">
              <a:solidFill>
                <a:srgbClr val="FFF2CC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258" name="Google Shape;258;p35"/>
          <p:cNvSpPr txBox="1"/>
          <p:nvPr/>
        </p:nvSpPr>
        <p:spPr>
          <a:xfrm>
            <a:off x="3518560" y="840090"/>
            <a:ext cx="12039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2C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Flights</a:t>
            </a:r>
            <a:endParaRPr sz="1100">
              <a:solidFill>
                <a:srgbClr val="FFF2CC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259" name="Google Shape;259;p35"/>
          <p:cNvSpPr txBox="1"/>
          <p:nvPr/>
        </p:nvSpPr>
        <p:spPr>
          <a:xfrm>
            <a:off x="6177940" y="840090"/>
            <a:ext cx="14325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2C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USGS Earthquakes</a:t>
            </a:r>
            <a:endParaRPr sz="1100">
              <a:solidFill>
                <a:srgbClr val="FFF2CC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260" name="Google Shape;260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2417" y="1494860"/>
            <a:ext cx="3335644" cy="22221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01277" y="2419089"/>
            <a:ext cx="3464242" cy="22862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3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702617" y="1378293"/>
            <a:ext cx="3022686" cy="20507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6"/>
          <p:cNvSpPr txBox="1"/>
          <p:nvPr/>
        </p:nvSpPr>
        <p:spPr>
          <a:xfrm>
            <a:off x="2341980" y="274585"/>
            <a:ext cx="42381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2CC"/>
                </a:solidFill>
                <a:latin typeface="Roboto Mono"/>
                <a:ea typeface="Roboto Mono"/>
                <a:cs typeface="Roboto Mono"/>
                <a:sym typeface="Roboto Mono"/>
              </a:rPr>
              <a:t>Sample  output from data sets and algorithms: Simple Plot</a:t>
            </a:r>
            <a:endParaRPr sz="1800">
              <a:solidFill>
                <a:srgbClr val="FFF2CC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68" name="Google Shape;268;p36"/>
          <p:cNvSpPr txBox="1"/>
          <p:nvPr/>
        </p:nvSpPr>
        <p:spPr>
          <a:xfrm>
            <a:off x="1087960" y="1353355"/>
            <a:ext cx="12039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2CC"/>
                </a:solidFill>
                <a:latin typeface="Calibri"/>
                <a:ea typeface="Calibri"/>
                <a:cs typeface="Calibri"/>
                <a:sym typeface="Calibri"/>
              </a:rPr>
              <a:t>Cal Housing</a:t>
            </a:r>
            <a:endParaRPr sz="1100">
              <a:solidFill>
                <a:srgbClr val="FFF2CC"/>
              </a:solidFill>
            </a:endParaRPr>
          </a:p>
        </p:txBody>
      </p:sp>
      <p:sp>
        <p:nvSpPr>
          <p:cNvPr id="269" name="Google Shape;269;p36"/>
          <p:cNvSpPr txBox="1"/>
          <p:nvPr/>
        </p:nvSpPr>
        <p:spPr>
          <a:xfrm>
            <a:off x="3452135" y="2073765"/>
            <a:ext cx="12039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2CC"/>
                </a:solidFill>
                <a:latin typeface="Calibri"/>
                <a:ea typeface="Calibri"/>
                <a:cs typeface="Calibri"/>
                <a:sym typeface="Calibri"/>
              </a:rPr>
              <a:t>Flights</a:t>
            </a:r>
            <a:endParaRPr sz="1100">
              <a:solidFill>
                <a:srgbClr val="FFF2CC"/>
              </a:solidFill>
            </a:endParaRPr>
          </a:p>
        </p:txBody>
      </p:sp>
      <p:sp>
        <p:nvSpPr>
          <p:cNvPr id="270" name="Google Shape;270;p36"/>
          <p:cNvSpPr txBox="1"/>
          <p:nvPr/>
        </p:nvSpPr>
        <p:spPr>
          <a:xfrm>
            <a:off x="6580075" y="1199982"/>
            <a:ext cx="14325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2CC"/>
                </a:solidFill>
                <a:latin typeface="Calibri"/>
                <a:ea typeface="Calibri"/>
                <a:cs typeface="Calibri"/>
                <a:sym typeface="Calibri"/>
              </a:rPr>
              <a:t>USGS Earthquakes</a:t>
            </a:r>
            <a:endParaRPr sz="1100">
              <a:solidFill>
                <a:srgbClr val="FFF2CC"/>
              </a:solidFill>
            </a:endParaRPr>
          </a:p>
        </p:txBody>
      </p:sp>
      <p:pic>
        <p:nvPicPr>
          <p:cNvPr id="271" name="Google Shape;271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1001" y="1669476"/>
            <a:ext cx="2963833" cy="2353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63704" y="2497555"/>
            <a:ext cx="2332673" cy="20792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3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57547" y="1669476"/>
            <a:ext cx="3352052" cy="27410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7"/>
          <p:cNvSpPr txBox="1"/>
          <p:nvPr>
            <p:ph type="title"/>
          </p:nvPr>
        </p:nvSpPr>
        <p:spPr>
          <a:xfrm>
            <a:off x="311700" y="749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2C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Future Work</a:t>
            </a:r>
            <a:endParaRPr>
              <a:solidFill>
                <a:srgbClr val="FFF2CC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279" name="Google Shape;279;p37"/>
          <p:cNvSpPr txBox="1"/>
          <p:nvPr/>
        </p:nvSpPr>
        <p:spPr>
          <a:xfrm>
            <a:off x="462975" y="690300"/>
            <a:ext cx="8160300" cy="39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2CC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1800"/>
              <a:buFont typeface="Source Code Pro"/>
              <a:buChar char="●"/>
            </a:pPr>
            <a:r>
              <a:rPr lang="en" sz="1800">
                <a:solidFill>
                  <a:srgbClr val="FFF2C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The culmination of this work would be a Meta-Machine Learning system that can determine the characteristics of any given dataset automatically,</a:t>
            </a:r>
            <a:r>
              <a:rPr lang="en" sz="1800">
                <a:solidFill>
                  <a:srgbClr val="FFF2C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clean, classify/categorize the data; i.e. develop &amp; analyze metadata, </a:t>
            </a:r>
            <a:r>
              <a:rPr lang="en" sz="1800">
                <a:solidFill>
                  <a:srgbClr val="FFF2C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and apply the most relevant ML algorithms.</a:t>
            </a:r>
            <a:endParaRPr sz="1800">
              <a:solidFill>
                <a:srgbClr val="FFF2CC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F2CC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1800"/>
              <a:buFont typeface="Source Code Pro"/>
              <a:buChar char="●"/>
            </a:pPr>
            <a:r>
              <a:rPr lang="en" sz="1800">
                <a:solidFill>
                  <a:srgbClr val="FFF2C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It will also continuously apply ML to itself over time to update its techniques, algorithms and decisions as new sets of data become available and/or are created.</a:t>
            </a:r>
            <a:endParaRPr sz="1800">
              <a:solidFill>
                <a:srgbClr val="FFF2CC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2CC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1800"/>
              <a:buFont typeface="Source Code Pro"/>
              <a:buChar char="●"/>
            </a:pPr>
            <a:r>
              <a:rPr lang="en" sz="1800">
                <a:solidFill>
                  <a:srgbClr val="FFF2C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Would love to try Yellowbrick Machine Learning Visualization…  </a:t>
            </a:r>
            <a:r>
              <a:rPr lang="en" sz="1800">
                <a:solidFill>
                  <a:srgbClr val="FFF2C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endParaRPr sz="1800">
              <a:solidFill>
                <a:srgbClr val="FFF2CC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FFF2C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8"/>
          <p:cNvSpPr txBox="1"/>
          <p:nvPr>
            <p:ph type="title"/>
          </p:nvPr>
        </p:nvSpPr>
        <p:spPr>
          <a:xfrm>
            <a:off x="779925" y="0"/>
            <a:ext cx="8520600" cy="93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2C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Special thanks to our instructors! </a:t>
            </a:r>
            <a:endParaRPr>
              <a:solidFill>
                <a:srgbClr val="FFF2CC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285" name="Google Shape;285;p38"/>
          <p:cNvPicPr preferRelativeResize="0"/>
          <p:nvPr/>
        </p:nvPicPr>
        <p:blipFill rotWithShape="1">
          <a:blip r:embed="rId3">
            <a:alphaModFix/>
          </a:blip>
          <a:srcRect b="2949" l="0" r="0" t="1612"/>
          <a:stretch/>
        </p:blipFill>
        <p:spPr>
          <a:xfrm>
            <a:off x="3841925" y="1012075"/>
            <a:ext cx="1976700" cy="32267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86" name="Google Shape;286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96150" y="1012085"/>
            <a:ext cx="2145775" cy="322674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87" name="Google Shape;287;p38"/>
          <p:cNvPicPr preferRelativeResize="0"/>
          <p:nvPr/>
        </p:nvPicPr>
        <p:blipFill rotWithShape="1">
          <a:blip r:embed="rId5">
            <a:alphaModFix/>
          </a:blip>
          <a:srcRect b="0" l="20033" r="19732" t="3025"/>
          <a:stretch/>
        </p:blipFill>
        <p:spPr>
          <a:xfrm>
            <a:off x="5818625" y="1012075"/>
            <a:ext cx="1629225" cy="1746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88" name="Google Shape;288;p38"/>
          <p:cNvPicPr preferRelativeResize="0"/>
          <p:nvPr/>
        </p:nvPicPr>
        <p:blipFill rotWithShape="1">
          <a:blip r:embed="rId6">
            <a:alphaModFix/>
          </a:blip>
          <a:srcRect b="4580" l="0" r="0" t="0"/>
          <a:stretch/>
        </p:blipFill>
        <p:spPr>
          <a:xfrm>
            <a:off x="5818625" y="2684199"/>
            <a:ext cx="1629225" cy="155462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 txBox="1"/>
          <p:nvPr>
            <p:ph type="title"/>
          </p:nvPr>
        </p:nvSpPr>
        <p:spPr>
          <a:xfrm>
            <a:off x="290600" y="0"/>
            <a:ext cx="52452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2C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Project </a:t>
            </a:r>
            <a:r>
              <a:rPr lang="en">
                <a:solidFill>
                  <a:srgbClr val="FFF2C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</a:t>
            </a:r>
            <a:endParaRPr>
              <a:solidFill>
                <a:srgbClr val="FFF2CC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grpSp>
        <p:nvGrpSpPr>
          <p:cNvPr id="83" name="Google Shape;83;p16"/>
          <p:cNvGrpSpPr/>
          <p:nvPr/>
        </p:nvGrpSpPr>
        <p:grpSpPr>
          <a:xfrm>
            <a:off x="563400" y="769820"/>
            <a:ext cx="7417625" cy="3779175"/>
            <a:chOff x="563400" y="769820"/>
            <a:chExt cx="7417625" cy="3779175"/>
          </a:xfrm>
        </p:grpSpPr>
        <p:pic>
          <p:nvPicPr>
            <p:cNvPr id="84" name="Google Shape;84;p16"/>
            <p:cNvPicPr preferRelativeResize="0"/>
            <p:nvPr/>
          </p:nvPicPr>
          <p:blipFill rotWithShape="1">
            <a:blip r:embed="rId3">
              <a:alphaModFix amt="73000"/>
            </a:blip>
            <a:srcRect b="7261" l="24770" r="28316" t="0"/>
            <a:stretch/>
          </p:blipFill>
          <p:spPr>
            <a:xfrm>
              <a:off x="563400" y="1899550"/>
              <a:ext cx="881550" cy="10068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85" name="Google Shape;85;p16"/>
            <p:cNvGrpSpPr/>
            <p:nvPr/>
          </p:nvGrpSpPr>
          <p:grpSpPr>
            <a:xfrm>
              <a:off x="764325" y="769820"/>
              <a:ext cx="7137450" cy="2905505"/>
              <a:chOff x="-948825" y="866170"/>
              <a:chExt cx="7137450" cy="2905505"/>
            </a:xfrm>
          </p:grpSpPr>
          <p:sp>
            <p:nvSpPr>
              <p:cNvPr id="86" name="Google Shape;86;p16"/>
              <p:cNvSpPr txBox="1"/>
              <p:nvPr/>
            </p:nvSpPr>
            <p:spPr>
              <a:xfrm>
                <a:off x="2093550" y="1685175"/>
                <a:ext cx="2543700" cy="2086500"/>
              </a:xfrm>
              <a:prstGeom prst="rect">
                <a:avLst/>
              </a:prstGeom>
              <a:solidFill>
                <a:srgbClr val="000000">
                  <a:alpha val="40770"/>
                </a:srgbClr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rgbClr val="B6AC91"/>
                    </a:solidFill>
                    <a:latin typeface="Source Code Pro"/>
                    <a:ea typeface="Source Code Pro"/>
                    <a:cs typeface="Source Code Pro"/>
                    <a:sym typeface="Source Code Pro"/>
                  </a:rPr>
                  <a:t>MODELS</a:t>
                </a:r>
                <a:endParaRPr>
                  <a:solidFill>
                    <a:srgbClr val="B6AC91"/>
                  </a:solidFill>
                  <a:latin typeface="Source Code Pro"/>
                  <a:ea typeface="Source Code Pro"/>
                  <a:cs typeface="Source Code Pro"/>
                  <a:sym typeface="Source Code Pro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FFF2CC"/>
                    </a:solidFill>
                    <a:latin typeface="Source Code Pro"/>
                    <a:ea typeface="Source Code Pro"/>
                    <a:cs typeface="Source Code Pro"/>
                    <a:sym typeface="Source Code Pro"/>
                  </a:rPr>
                  <a:t>Decision Trees</a:t>
                </a:r>
                <a:endParaRPr sz="1200">
                  <a:solidFill>
                    <a:srgbClr val="FFF2CC"/>
                  </a:solidFill>
                  <a:latin typeface="Source Code Pro"/>
                  <a:ea typeface="Source Code Pro"/>
                  <a:cs typeface="Source Code Pro"/>
                  <a:sym typeface="Source Code Pro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FFF2CC"/>
                    </a:solidFill>
                    <a:latin typeface="Source Code Pro"/>
                    <a:ea typeface="Source Code Pro"/>
                    <a:cs typeface="Source Code Pro"/>
                    <a:sym typeface="Source Code Pro"/>
                  </a:rPr>
                  <a:t>Random Forest</a:t>
                </a:r>
                <a:endParaRPr sz="1200">
                  <a:solidFill>
                    <a:srgbClr val="FFF2CC"/>
                  </a:solidFill>
                  <a:latin typeface="Source Code Pro"/>
                  <a:ea typeface="Source Code Pro"/>
                  <a:cs typeface="Source Code Pro"/>
                  <a:sym typeface="Source Code Pro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FFF2CC"/>
                    </a:solidFill>
                    <a:latin typeface="Source Code Pro"/>
                    <a:ea typeface="Source Code Pro"/>
                    <a:cs typeface="Source Code Pro"/>
                    <a:sym typeface="Source Code Pro"/>
                  </a:rPr>
                  <a:t>Support Vector Machine </a:t>
                </a:r>
                <a:endParaRPr sz="1200">
                  <a:solidFill>
                    <a:srgbClr val="FFF2CC"/>
                  </a:solidFill>
                  <a:latin typeface="Source Code Pro"/>
                  <a:ea typeface="Source Code Pro"/>
                  <a:cs typeface="Source Code Pro"/>
                  <a:sym typeface="Source Code Pro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FFF2CC"/>
                    </a:solidFill>
                    <a:latin typeface="Source Code Pro"/>
                    <a:ea typeface="Source Code Pro"/>
                    <a:cs typeface="Source Code Pro"/>
                    <a:sym typeface="Source Code Pro"/>
                  </a:rPr>
                  <a:t>Logistic Regression</a:t>
                </a:r>
                <a:endParaRPr sz="1200">
                  <a:solidFill>
                    <a:srgbClr val="FFF2CC"/>
                  </a:solidFill>
                  <a:latin typeface="Source Code Pro"/>
                  <a:ea typeface="Source Code Pro"/>
                  <a:cs typeface="Source Code Pro"/>
                  <a:sym typeface="Source Code Pro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FFF2CC"/>
                    </a:solidFill>
                    <a:latin typeface="Source Code Pro"/>
                    <a:ea typeface="Source Code Pro"/>
                    <a:cs typeface="Source Code Pro"/>
                    <a:sym typeface="Source Code Pro"/>
                  </a:rPr>
                  <a:t>K-Nearest Neighbor</a:t>
                </a:r>
                <a:endParaRPr sz="1200">
                  <a:solidFill>
                    <a:srgbClr val="FFF2CC"/>
                  </a:solidFill>
                  <a:latin typeface="Source Code Pro"/>
                  <a:ea typeface="Source Code Pro"/>
                  <a:cs typeface="Source Code Pro"/>
                  <a:sym typeface="Source Code Pro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FFF2CC"/>
                    </a:solidFill>
                  </a:rPr>
                  <a:t>Neural Networks </a:t>
                </a:r>
                <a:endParaRPr sz="1200">
                  <a:solidFill>
                    <a:srgbClr val="FFF2CC"/>
                  </a:solidFill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FFF2CC"/>
                    </a:solidFill>
                  </a:rPr>
                  <a:t>Elastic Net</a:t>
                </a:r>
                <a:endParaRPr sz="1200">
                  <a:solidFill>
                    <a:srgbClr val="FFF2CC"/>
                  </a:solidFill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FFF2CC"/>
                    </a:solidFill>
                    <a:latin typeface="Source Code Pro"/>
                    <a:ea typeface="Source Code Pro"/>
                    <a:cs typeface="Source Code Pro"/>
                    <a:sym typeface="Source Code Pro"/>
                  </a:rPr>
                  <a:t>K-Means</a:t>
                </a:r>
                <a:endParaRPr sz="1200">
                  <a:solidFill>
                    <a:srgbClr val="FFF2CC"/>
                  </a:solidFill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FFF2CC"/>
                    </a:solidFill>
                    <a:latin typeface="Source Code Pro"/>
                    <a:ea typeface="Source Code Pro"/>
                    <a:cs typeface="Source Code Pro"/>
                    <a:sym typeface="Source Code Pro"/>
                  </a:rPr>
                  <a:t>Naïve Bayes </a:t>
                </a:r>
                <a:endParaRPr sz="1200">
                  <a:solidFill>
                    <a:srgbClr val="FFF2CC"/>
                  </a:solidFill>
                  <a:latin typeface="Source Code Pro"/>
                  <a:ea typeface="Source Code Pro"/>
                  <a:cs typeface="Source Code Pro"/>
                  <a:sym typeface="Source Code Pro"/>
                </a:endParaRPr>
              </a:p>
            </p:txBody>
          </p:sp>
          <p:pic>
            <p:nvPicPr>
              <p:cNvPr id="87" name="Google Shape;87;p16"/>
              <p:cNvPicPr preferRelativeResize="0"/>
              <p:nvPr/>
            </p:nvPicPr>
            <p:blipFill rotWithShape="1">
              <a:blip r:embed="rId3">
                <a:alphaModFix/>
              </a:blip>
              <a:srcRect b="7261" l="24770" r="28316" t="0"/>
              <a:stretch/>
            </p:blipFill>
            <p:spPr>
              <a:xfrm>
                <a:off x="-948825" y="2175425"/>
                <a:ext cx="881550" cy="10068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88" name="Google Shape;88;p16"/>
              <p:cNvSpPr txBox="1"/>
              <p:nvPr/>
            </p:nvSpPr>
            <p:spPr>
              <a:xfrm>
                <a:off x="5376825" y="2246700"/>
                <a:ext cx="811800" cy="535200"/>
              </a:xfrm>
              <a:prstGeom prst="rect">
                <a:avLst/>
              </a:prstGeom>
              <a:solidFill>
                <a:srgbClr val="000000">
                  <a:alpha val="39230"/>
                </a:srgbClr>
              </a:solidFill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FFF2CC"/>
                    </a:solidFill>
                  </a:rPr>
                  <a:t>Accuracy of model</a:t>
                </a:r>
                <a:endParaRPr sz="1200">
                  <a:solidFill>
                    <a:srgbClr val="FFF2CC"/>
                  </a:solidFill>
                </a:endParaRPr>
              </a:p>
            </p:txBody>
          </p:sp>
          <p:cxnSp>
            <p:nvCxnSpPr>
              <p:cNvPr id="89" name="Google Shape;89;p16"/>
              <p:cNvCxnSpPr>
                <a:endCxn id="88" idx="1"/>
              </p:cNvCxnSpPr>
              <p:nvPr/>
            </p:nvCxnSpPr>
            <p:spPr>
              <a:xfrm>
                <a:off x="4625625" y="2514000"/>
                <a:ext cx="751200" cy="3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stealth"/>
              </a:ln>
            </p:spPr>
          </p:cxnSp>
          <p:sp>
            <p:nvSpPr>
              <p:cNvPr id="90" name="Google Shape;90;p16"/>
              <p:cNvSpPr/>
              <p:nvPr/>
            </p:nvSpPr>
            <p:spPr>
              <a:xfrm rot="-7173998">
                <a:off x="4266973" y="1141084"/>
                <a:ext cx="1402209" cy="1321855"/>
              </a:xfrm>
              <a:custGeom>
                <a:rect b="b" l="l" r="r" t="t"/>
                <a:pathLst>
                  <a:path extrusionOk="0" h="46164" w="76453">
                    <a:moveTo>
                      <a:pt x="0" y="33627"/>
                    </a:moveTo>
                    <a:cubicBezTo>
                      <a:pt x="12173" y="35495"/>
                      <a:pt x="62373" y="50441"/>
                      <a:pt x="73039" y="44836"/>
                    </a:cubicBezTo>
                    <a:cubicBezTo>
                      <a:pt x="83706" y="39232"/>
                      <a:pt x="65506" y="7473"/>
                      <a:pt x="63999" y="0"/>
                    </a:cubicBezTo>
                  </a:path>
                </a:pathLst>
              </a:custGeom>
              <a:noFill/>
              <a:ln cap="flat" cmpd="sng" w="2857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stealth"/>
              </a:ln>
            </p:spPr>
          </p:sp>
        </p:grpSp>
        <p:pic>
          <p:nvPicPr>
            <p:cNvPr id="91" name="Google Shape;91;p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916476" y="2014675"/>
              <a:ext cx="1674575" cy="11141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2" name="Google Shape;92;p16"/>
            <p:cNvSpPr/>
            <p:nvPr/>
          </p:nvSpPr>
          <p:spPr>
            <a:xfrm flipH="1" rot="8238439">
              <a:off x="1384497" y="1417156"/>
              <a:ext cx="1074241" cy="968399"/>
            </a:xfrm>
            <a:custGeom>
              <a:rect b="b" l="l" r="r" t="t"/>
              <a:pathLst>
                <a:path extrusionOk="0" h="46164" w="76453">
                  <a:moveTo>
                    <a:pt x="0" y="33627"/>
                  </a:moveTo>
                  <a:cubicBezTo>
                    <a:pt x="12173" y="35495"/>
                    <a:pt x="62373" y="50441"/>
                    <a:pt x="73039" y="44836"/>
                  </a:cubicBezTo>
                  <a:cubicBezTo>
                    <a:pt x="83706" y="39232"/>
                    <a:pt x="65506" y="7473"/>
                    <a:pt x="63999" y="0"/>
                  </a:cubicBezTo>
                </a:path>
              </a:pathLst>
            </a:custGeom>
            <a:noFill/>
            <a:ln cap="flat" cmpd="sng" w="28575">
              <a:solidFill>
                <a:srgbClr val="FF0000"/>
              </a:solidFill>
              <a:prstDash val="solid"/>
              <a:round/>
              <a:headEnd len="med" w="med" type="none"/>
              <a:tailEnd len="med" w="med" type="stealth"/>
            </a:ln>
          </p:spPr>
        </p:sp>
        <p:sp>
          <p:nvSpPr>
            <p:cNvPr id="93" name="Google Shape;93;p16"/>
            <p:cNvSpPr/>
            <p:nvPr/>
          </p:nvSpPr>
          <p:spPr>
            <a:xfrm rot="2316302">
              <a:off x="2563468" y="3202657"/>
              <a:ext cx="1966929" cy="822580"/>
            </a:xfrm>
            <a:custGeom>
              <a:rect b="b" l="l" r="r" t="t"/>
              <a:pathLst>
                <a:path extrusionOk="0" h="46164" w="76453">
                  <a:moveTo>
                    <a:pt x="0" y="33627"/>
                  </a:moveTo>
                  <a:cubicBezTo>
                    <a:pt x="12173" y="35495"/>
                    <a:pt x="62373" y="50441"/>
                    <a:pt x="73039" y="44836"/>
                  </a:cubicBezTo>
                  <a:cubicBezTo>
                    <a:pt x="83706" y="39232"/>
                    <a:pt x="65506" y="7473"/>
                    <a:pt x="63999" y="0"/>
                  </a:cubicBezTo>
                </a:path>
              </a:pathLst>
            </a:custGeom>
            <a:noFill/>
            <a:ln cap="flat" cmpd="sng" w="28575">
              <a:solidFill>
                <a:srgbClr val="FF0000"/>
              </a:solidFill>
              <a:prstDash val="solid"/>
              <a:round/>
              <a:headEnd len="med" w="med" type="none"/>
              <a:tailEnd len="med" w="med" type="stealth"/>
            </a:ln>
          </p:spPr>
        </p:sp>
        <p:sp>
          <p:nvSpPr>
            <p:cNvPr id="94" name="Google Shape;94;p16"/>
            <p:cNvSpPr txBox="1"/>
            <p:nvPr/>
          </p:nvSpPr>
          <p:spPr>
            <a:xfrm>
              <a:off x="2961250" y="2590625"/>
              <a:ext cx="683400" cy="53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2CC"/>
                  </a:solidFill>
                </a:rPr>
                <a:t>Python </a:t>
              </a:r>
              <a:r>
                <a:rPr lang="en" sz="1200">
                  <a:solidFill>
                    <a:srgbClr val="FFF2CC"/>
                  </a:solidFill>
                </a:rPr>
                <a:t>Panda</a:t>
              </a:r>
              <a:endParaRPr sz="1200">
                <a:solidFill>
                  <a:srgbClr val="FFF2CC"/>
                </a:solidFill>
              </a:endParaRPr>
            </a:p>
          </p:txBody>
        </p:sp>
        <p:sp>
          <p:nvSpPr>
            <p:cNvPr id="95" name="Google Shape;95;p16"/>
            <p:cNvSpPr txBox="1"/>
            <p:nvPr/>
          </p:nvSpPr>
          <p:spPr>
            <a:xfrm>
              <a:off x="695950" y="3128825"/>
              <a:ext cx="1081500" cy="396300"/>
            </a:xfrm>
            <a:prstGeom prst="rect">
              <a:avLst/>
            </a:prstGeom>
            <a:solidFill>
              <a:srgbClr val="000000">
                <a:alpha val="49230"/>
              </a:srgbClr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2CC"/>
                  </a:solidFill>
                </a:rPr>
                <a:t>8 Datasets</a:t>
              </a:r>
              <a:endParaRPr>
                <a:solidFill>
                  <a:srgbClr val="FFF2CC"/>
                </a:solidFill>
              </a:endParaRPr>
            </a:p>
          </p:txBody>
        </p:sp>
        <p:sp>
          <p:nvSpPr>
            <p:cNvPr id="96" name="Google Shape;96;p16"/>
            <p:cNvSpPr txBox="1"/>
            <p:nvPr/>
          </p:nvSpPr>
          <p:spPr>
            <a:xfrm>
              <a:off x="4460225" y="4141575"/>
              <a:ext cx="3520800" cy="396300"/>
            </a:xfrm>
            <a:prstGeom prst="rect">
              <a:avLst/>
            </a:prstGeom>
            <a:solidFill>
              <a:srgbClr val="000000">
                <a:alpha val="40770"/>
              </a:srgbClr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2CC"/>
                  </a:solidFill>
                </a:rPr>
                <a:t>We wanted to explore the model accuracy</a:t>
              </a:r>
              <a:endParaRPr>
                <a:solidFill>
                  <a:srgbClr val="FFF2CC"/>
                </a:solidFill>
              </a:endParaRPr>
            </a:p>
          </p:txBody>
        </p:sp>
        <p:sp>
          <p:nvSpPr>
            <p:cNvPr id="97" name="Google Shape;97;p16"/>
            <p:cNvSpPr txBox="1"/>
            <p:nvPr/>
          </p:nvSpPr>
          <p:spPr>
            <a:xfrm>
              <a:off x="1670275" y="1320475"/>
              <a:ext cx="683400" cy="39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0000"/>
                  </a:solidFill>
                </a:rPr>
                <a:t>Feed</a:t>
              </a: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98" name="Google Shape;98;p16"/>
            <p:cNvSpPr txBox="1"/>
            <p:nvPr/>
          </p:nvSpPr>
          <p:spPr>
            <a:xfrm>
              <a:off x="3644650" y="3924700"/>
              <a:ext cx="683400" cy="39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0000"/>
                  </a:solidFill>
                </a:rPr>
                <a:t>Feed</a:t>
              </a: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99" name="Google Shape;99;p16"/>
            <p:cNvSpPr txBox="1"/>
            <p:nvPr/>
          </p:nvSpPr>
          <p:spPr>
            <a:xfrm>
              <a:off x="6461425" y="924175"/>
              <a:ext cx="683400" cy="39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0000"/>
                  </a:solidFill>
                </a:rPr>
                <a:t>Feed</a:t>
              </a:r>
              <a:endParaRPr>
                <a:solidFill>
                  <a:srgbClr val="FF0000"/>
                </a:solidFill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 txBox="1"/>
          <p:nvPr>
            <p:ph type="title"/>
          </p:nvPr>
        </p:nvSpPr>
        <p:spPr>
          <a:xfrm>
            <a:off x="311700" y="74900"/>
            <a:ext cx="8801700" cy="103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2C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Datasets </a:t>
            </a:r>
            <a:r>
              <a:rPr lang="en" sz="14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(feature</a:t>
            </a:r>
            <a:r>
              <a:rPr lang="en" sz="1400">
                <a:solidFill>
                  <a:srgbClr val="BAB09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(columns) X </a:t>
            </a:r>
            <a:r>
              <a:rPr lang="en" sz="14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dimension</a:t>
            </a:r>
            <a:r>
              <a:rPr lang="en" sz="1400">
                <a:solidFill>
                  <a:srgbClr val="BAB09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(rows)</a:t>
            </a:r>
            <a:r>
              <a:rPr lang="en" sz="14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</a:t>
            </a:r>
            <a:endParaRPr sz="14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1035600" y="1028700"/>
            <a:ext cx="7138800" cy="3224100"/>
          </a:xfrm>
          <a:prstGeom prst="rect">
            <a:avLst/>
          </a:prstGeom>
          <a:solidFill>
            <a:srgbClr val="000000">
              <a:alpha val="43850"/>
            </a:srgbClr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2CC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1800"/>
              <a:buFont typeface="Source Code Pro"/>
              <a:buChar char="●"/>
            </a:pPr>
            <a:r>
              <a:rPr lang="en" sz="1800" u="sng">
                <a:solidFill>
                  <a:srgbClr val="FFF2CC"/>
                </a:solidFill>
                <a:latin typeface="Source Code Pro"/>
                <a:ea typeface="Source Code Pro"/>
                <a:cs typeface="Source Code Pro"/>
                <a:sym typeface="Source Code Pro"/>
                <a:hlinkClick r:id="rId3"/>
              </a:rPr>
              <a:t>Titanic</a:t>
            </a:r>
            <a:r>
              <a:rPr lang="en" sz="1800">
                <a:solidFill>
                  <a:srgbClr val="FFF2C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en" sz="1800">
                <a:solidFill>
                  <a:srgbClr val="FFF2C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en" sz="1800">
                <a:solidFill>
                  <a:srgbClr val="FFF2C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12 X 892</a:t>
            </a:r>
            <a:r>
              <a:rPr lang="en" sz="1800">
                <a:solidFill>
                  <a:srgbClr val="FFF2C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</a:t>
            </a:r>
            <a:endParaRPr sz="1800">
              <a:solidFill>
                <a:srgbClr val="FFF2CC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1800"/>
              <a:buFont typeface="Source Code Pro"/>
              <a:buChar char="●"/>
            </a:pPr>
            <a:r>
              <a:rPr lang="en" sz="1800">
                <a:solidFill>
                  <a:srgbClr val="FFF2C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Flight (11 X 476,881)</a:t>
            </a:r>
            <a:endParaRPr sz="1800">
              <a:solidFill>
                <a:srgbClr val="FFF2CC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1800"/>
              <a:buFont typeface="Source Code Pro"/>
              <a:buChar char="●"/>
            </a:pPr>
            <a:r>
              <a:rPr lang="en" sz="1800">
                <a:solidFill>
                  <a:srgbClr val="FFF2C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California Housing (10 X 12,640)</a:t>
            </a:r>
            <a:endParaRPr sz="1800">
              <a:solidFill>
                <a:srgbClr val="FFF2CC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1800"/>
              <a:buFont typeface="Source Code Pro"/>
              <a:buChar char="●"/>
            </a:pPr>
            <a:r>
              <a:rPr lang="en" sz="1800">
                <a:solidFill>
                  <a:srgbClr val="FFF2C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Wisconsin Breast Cancer(30X569)</a:t>
            </a:r>
            <a:endParaRPr sz="1800">
              <a:solidFill>
                <a:srgbClr val="FFF2CC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1800"/>
              <a:buFont typeface="Source Code Pro"/>
              <a:buChar char="●"/>
            </a:pPr>
            <a:r>
              <a:rPr lang="en" sz="1800">
                <a:solidFill>
                  <a:srgbClr val="FFF2C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Stocks (2 X 649)</a:t>
            </a:r>
            <a:endParaRPr sz="1800">
              <a:solidFill>
                <a:srgbClr val="FFF2CC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1800"/>
              <a:buFont typeface="Source Code Pro"/>
              <a:buChar char="●"/>
            </a:pPr>
            <a:r>
              <a:rPr lang="en" sz="1800" u="sng">
                <a:solidFill>
                  <a:srgbClr val="FFF2CC"/>
                </a:solidFill>
                <a:latin typeface="Source Code Pro"/>
                <a:ea typeface="Source Code Pro"/>
                <a:cs typeface="Source Code Pro"/>
                <a:sym typeface="Source Code Pro"/>
                <a:hlinkClick r:id="rId4"/>
              </a:rPr>
              <a:t>Earthquakes</a:t>
            </a:r>
            <a:r>
              <a:rPr lang="en" sz="1800">
                <a:solidFill>
                  <a:srgbClr val="FFF2C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(15 X 8,223) </a:t>
            </a:r>
            <a:endParaRPr sz="1800">
              <a:solidFill>
                <a:srgbClr val="FFF2CC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1800"/>
              <a:buFont typeface="Source Code Pro"/>
              <a:buChar char="●"/>
            </a:pPr>
            <a:r>
              <a:rPr lang="en" sz="1800">
                <a:solidFill>
                  <a:srgbClr val="FFF2C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Big Mart (12 X 14,204)</a:t>
            </a:r>
            <a:endParaRPr sz="1800">
              <a:solidFill>
                <a:srgbClr val="FFF2CC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1800"/>
              <a:buFont typeface="Source Code Pro"/>
              <a:buChar char="●"/>
            </a:pPr>
            <a:r>
              <a:rPr lang="en" sz="1800" u="sng">
                <a:solidFill>
                  <a:srgbClr val="FFF2CC"/>
                </a:solidFill>
                <a:latin typeface="Source Code Pro"/>
                <a:ea typeface="Source Code Pro"/>
                <a:cs typeface="Source Code Pro"/>
                <a:sym typeface="Source Code Pro"/>
                <a:hlinkClick r:id="rId5"/>
              </a:rPr>
              <a:t>Space</a:t>
            </a:r>
            <a:r>
              <a:rPr lang="en" sz="1800">
                <a:solidFill>
                  <a:srgbClr val="FFF2C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(16 X 1,048,576)</a:t>
            </a:r>
            <a:endParaRPr sz="1800">
              <a:solidFill>
                <a:srgbClr val="FFF2CC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2CC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106" name="Google Shape;106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01575" y="1370438"/>
            <a:ext cx="1970000" cy="2540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 txBox="1"/>
          <p:nvPr>
            <p:ph type="title"/>
          </p:nvPr>
        </p:nvSpPr>
        <p:spPr>
          <a:xfrm>
            <a:off x="311700" y="559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2C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Titanic Data Processing</a:t>
            </a:r>
            <a:endParaRPr>
              <a:solidFill>
                <a:srgbClr val="FFF2CC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12" name="Google Shape;112;p18"/>
          <p:cNvSpPr txBox="1"/>
          <p:nvPr/>
        </p:nvSpPr>
        <p:spPr>
          <a:xfrm>
            <a:off x="531425" y="582900"/>
            <a:ext cx="8094900" cy="4133400"/>
          </a:xfrm>
          <a:prstGeom prst="rect">
            <a:avLst/>
          </a:prstGeom>
          <a:solidFill>
            <a:srgbClr val="000000">
              <a:alpha val="40770"/>
            </a:srgbClr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2CC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113" name="Google Shape;11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11700" y="812125"/>
            <a:ext cx="4940675" cy="366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8"/>
          <p:cNvPicPr preferRelativeResize="0"/>
          <p:nvPr/>
        </p:nvPicPr>
        <p:blipFill rotWithShape="1">
          <a:blip r:embed="rId4">
            <a:alphaModFix/>
          </a:blip>
          <a:srcRect b="0" l="3256" r="7273" t="0"/>
          <a:stretch/>
        </p:blipFill>
        <p:spPr>
          <a:xfrm>
            <a:off x="626488" y="2390000"/>
            <a:ext cx="2865775" cy="2091825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8"/>
          <p:cNvSpPr txBox="1"/>
          <p:nvPr/>
        </p:nvSpPr>
        <p:spPr>
          <a:xfrm>
            <a:off x="730875" y="1081850"/>
            <a:ext cx="2495100" cy="1072500"/>
          </a:xfrm>
          <a:prstGeom prst="rect">
            <a:avLst/>
          </a:prstGeom>
          <a:solidFill>
            <a:srgbClr val="000000">
              <a:alpha val="3923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2CC"/>
                </a:solidFill>
              </a:rPr>
              <a:t>Age column had a few NaN. We calculated a histogram which calculated the mean age distribution. </a:t>
            </a:r>
            <a:endParaRPr>
              <a:solidFill>
                <a:srgbClr val="FFF2CC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24513" y="293050"/>
            <a:ext cx="5380175" cy="4557401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9"/>
          <p:cNvSpPr txBox="1"/>
          <p:nvPr/>
        </p:nvSpPr>
        <p:spPr>
          <a:xfrm>
            <a:off x="684550" y="1788125"/>
            <a:ext cx="2543700" cy="2074200"/>
          </a:xfrm>
          <a:prstGeom prst="rect">
            <a:avLst/>
          </a:prstGeom>
          <a:solidFill>
            <a:srgbClr val="000000">
              <a:alpha val="40770"/>
            </a:srgbClr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FFF2C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Titanic Heat Map</a:t>
            </a:r>
            <a:endParaRPr sz="1800">
              <a:solidFill>
                <a:srgbClr val="FFF2CC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FFF2C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From linear regression</a:t>
            </a:r>
            <a:endParaRPr sz="1800">
              <a:solidFill>
                <a:srgbClr val="FFF2CC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0"/>
          <p:cNvSpPr txBox="1"/>
          <p:nvPr>
            <p:ph type="title"/>
          </p:nvPr>
        </p:nvSpPr>
        <p:spPr>
          <a:xfrm>
            <a:off x="311700" y="749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2C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Decision Tree Code</a:t>
            </a:r>
            <a:endParaRPr>
              <a:solidFill>
                <a:srgbClr val="FFF2CC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27" name="Google Shape;127;p20"/>
          <p:cNvSpPr txBox="1"/>
          <p:nvPr/>
        </p:nvSpPr>
        <p:spPr>
          <a:xfrm>
            <a:off x="626500" y="582900"/>
            <a:ext cx="7855500" cy="4122300"/>
          </a:xfrm>
          <a:prstGeom prst="rect">
            <a:avLst/>
          </a:prstGeom>
          <a:solidFill>
            <a:srgbClr val="000000">
              <a:alpha val="40770"/>
            </a:srgbClr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2C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target </a:t>
            </a:r>
            <a:r>
              <a:rPr lang="en" sz="1600">
                <a:solidFill>
                  <a:srgbClr val="99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=</a:t>
            </a:r>
            <a:r>
              <a:rPr lang="en" sz="1600">
                <a:solidFill>
                  <a:srgbClr val="FFF2C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data[</a:t>
            </a:r>
            <a:r>
              <a:rPr lang="en" sz="1600"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"Survived"</a:t>
            </a:r>
            <a:r>
              <a:rPr lang="en" sz="1600">
                <a:solidFill>
                  <a:srgbClr val="FFF2C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]</a:t>
            </a:r>
            <a:br>
              <a:rPr lang="en" sz="1600">
                <a:solidFill>
                  <a:srgbClr val="FFF2CC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" sz="1600">
                <a:solidFill>
                  <a:srgbClr val="FFF2C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target_names </a:t>
            </a:r>
            <a:r>
              <a:rPr lang="en" sz="1600">
                <a:solidFill>
                  <a:srgbClr val="99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=</a:t>
            </a:r>
            <a:r>
              <a:rPr lang="en" sz="1600">
                <a:solidFill>
                  <a:srgbClr val="FFF2C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[</a:t>
            </a:r>
            <a:r>
              <a:rPr lang="en" sz="1600"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"yes", "no"</a:t>
            </a:r>
            <a:r>
              <a:rPr lang="en" sz="1600">
                <a:solidFill>
                  <a:srgbClr val="FFF2C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]</a:t>
            </a:r>
            <a:endParaRPr sz="1600">
              <a:solidFill>
                <a:srgbClr val="FFF2CC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2CC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2C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variable </a:t>
            </a:r>
            <a:r>
              <a:rPr lang="en" sz="1600">
                <a:solidFill>
                  <a:srgbClr val="99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=</a:t>
            </a:r>
            <a:r>
              <a:rPr lang="en" sz="1600">
                <a:solidFill>
                  <a:srgbClr val="FFF2C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data.drop(</a:t>
            </a:r>
            <a:r>
              <a:rPr lang="en" sz="1600"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"Survived"</a:t>
            </a:r>
            <a:r>
              <a:rPr lang="en" sz="1600">
                <a:solidFill>
                  <a:srgbClr val="FFF2C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axis</a:t>
            </a:r>
            <a:r>
              <a:rPr lang="en" sz="1600">
                <a:solidFill>
                  <a:srgbClr val="99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=</a:t>
            </a:r>
            <a:r>
              <a:rPr lang="en" sz="1600">
                <a:solidFill>
                  <a:srgbClr val="FFF2C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1)</a:t>
            </a:r>
            <a:endParaRPr sz="1600">
              <a:solidFill>
                <a:srgbClr val="FFF2CC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2C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feature_names </a:t>
            </a:r>
            <a:r>
              <a:rPr lang="en" sz="1600">
                <a:solidFill>
                  <a:srgbClr val="99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=</a:t>
            </a:r>
            <a:r>
              <a:rPr lang="en" sz="1600">
                <a:solidFill>
                  <a:srgbClr val="FFF2C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variable.columns</a:t>
            </a:r>
            <a:endParaRPr sz="1600">
              <a:solidFill>
                <a:srgbClr val="FFF2CC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2C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variable.head()</a:t>
            </a:r>
            <a:endParaRPr sz="1600">
              <a:solidFill>
                <a:srgbClr val="FFF2CC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2CC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408F7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from</a:t>
            </a:r>
            <a:r>
              <a:rPr lang="en" sz="1600">
                <a:solidFill>
                  <a:srgbClr val="FFF2C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sklearn.model_selection </a:t>
            </a:r>
            <a:r>
              <a:rPr b="1" lang="en" sz="1600">
                <a:solidFill>
                  <a:srgbClr val="408F7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import</a:t>
            </a:r>
            <a:r>
              <a:rPr lang="en" sz="1600">
                <a:solidFill>
                  <a:srgbClr val="FFF2C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train_test_split</a:t>
            </a:r>
            <a:endParaRPr sz="1600">
              <a:solidFill>
                <a:srgbClr val="FFF2CC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2C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X_train, X_test, y_train, y_test </a:t>
            </a:r>
            <a:r>
              <a:rPr lang="en" sz="1600">
                <a:solidFill>
                  <a:srgbClr val="99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=</a:t>
            </a:r>
            <a:r>
              <a:rPr lang="en" sz="1600">
                <a:solidFill>
                  <a:srgbClr val="FFF2C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train_test_split(variable, target, random_state</a:t>
            </a:r>
            <a:r>
              <a:rPr lang="en" sz="1600">
                <a:solidFill>
                  <a:srgbClr val="99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=</a:t>
            </a:r>
            <a:r>
              <a:rPr lang="en" sz="1600">
                <a:solidFill>
                  <a:srgbClr val="408F7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42</a:t>
            </a:r>
            <a:r>
              <a:rPr lang="en" sz="1600">
                <a:solidFill>
                  <a:srgbClr val="FFF2C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</a:t>
            </a:r>
            <a:endParaRPr sz="1600">
              <a:solidFill>
                <a:srgbClr val="FFF2CC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2CC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2C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clf </a:t>
            </a:r>
            <a:r>
              <a:rPr lang="en" sz="1600">
                <a:solidFill>
                  <a:srgbClr val="99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=</a:t>
            </a:r>
            <a:r>
              <a:rPr lang="en" sz="1600">
                <a:solidFill>
                  <a:srgbClr val="FFF2C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tree.DecisionTreeClassifier()</a:t>
            </a:r>
            <a:endParaRPr sz="1600">
              <a:solidFill>
                <a:srgbClr val="FFF2CC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2C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clf </a:t>
            </a:r>
            <a:r>
              <a:rPr lang="en" sz="1600">
                <a:solidFill>
                  <a:srgbClr val="99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=</a:t>
            </a:r>
            <a:r>
              <a:rPr lang="en" sz="1600">
                <a:solidFill>
                  <a:srgbClr val="FFF2C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clf.fit(X_train, y_train)</a:t>
            </a:r>
            <a:endParaRPr sz="1600">
              <a:solidFill>
                <a:srgbClr val="FFF2CC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2CC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2C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clf.score(X_test, y_test)..........</a:t>
            </a:r>
            <a:r>
              <a:rPr b="1" lang="en" sz="1600">
                <a:solidFill>
                  <a:srgbClr val="FFF2C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0.757847533632287</a:t>
            </a:r>
            <a:endParaRPr b="1" sz="1600">
              <a:solidFill>
                <a:srgbClr val="FFF2CC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2C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clf.score(X_train, y_train)........</a:t>
            </a:r>
            <a:r>
              <a:rPr b="1" lang="en" sz="1600">
                <a:solidFill>
                  <a:srgbClr val="FFF2C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0.9820359281437125</a:t>
            </a:r>
            <a:endParaRPr b="1" sz="1600">
              <a:solidFill>
                <a:srgbClr val="FFF2CC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2CC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1"/>
          <p:cNvSpPr txBox="1"/>
          <p:nvPr>
            <p:ph type="title"/>
          </p:nvPr>
        </p:nvSpPr>
        <p:spPr>
          <a:xfrm>
            <a:off x="580750" y="5826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FFF2CC"/>
                </a:solidFill>
              </a:rPr>
              <a:t>"Pros and Cons of Decision Trees"</a:t>
            </a:r>
            <a:endParaRPr sz="1800"/>
          </a:p>
        </p:txBody>
      </p:sp>
      <p:sp>
        <p:nvSpPr>
          <p:cNvPr id="133" name="Google Shape;133;p21"/>
          <p:cNvSpPr txBox="1"/>
          <p:nvPr/>
        </p:nvSpPr>
        <p:spPr>
          <a:xfrm>
            <a:off x="269050" y="1017725"/>
            <a:ext cx="9144000" cy="420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2CC"/>
                </a:solidFill>
              </a:rPr>
              <a:t>" </a:t>
            </a:r>
            <a:endParaRPr>
              <a:solidFill>
                <a:srgbClr val="FFF2CC"/>
              </a:solidFill>
            </a:endParaRPr>
          </a:p>
        </p:txBody>
      </p:sp>
      <p:sp>
        <p:nvSpPr>
          <p:cNvPr id="134" name="Google Shape;134;p21"/>
          <p:cNvSpPr txBox="1"/>
          <p:nvPr/>
        </p:nvSpPr>
        <p:spPr>
          <a:xfrm>
            <a:off x="4751000" y="1155375"/>
            <a:ext cx="2916900" cy="3147000"/>
          </a:xfrm>
          <a:prstGeom prst="rect">
            <a:avLst/>
          </a:prstGeom>
          <a:solidFill>
            <a:srgbClr val="000000">
              <a:alpha val="5423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FFF2CC"/>
                </a:solidFill>
              </a:rPr>
              <a:t>Cons</a:t>
            </a:r>
            <a:endParaRPr i="1">
              <a:solidFill>
                <a:srgbClr val="FFF2C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2CC"/>
                </a:solidFill>
              </a:rPr>
              <a:t>• Prone to overfit (deep trees don’t generalize)</a:t>
            </a:r>
            <a:endParaRPr>
              <a:solidFill>
                <a:srgbClr val="FFF2C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2CC"/>
                </a:solidFill>
              </a:rPr>
              <a:t>• Minor variations in data cause big changes in tree structure (unstable) - fix with ensemble methods.</a:t>
            </a:r>
            <a:endParaRPr>
              <a:solidFill>
                <a:srgbClr val="FFF2C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2CC"/>
                </a:solidFill>
              </a:rPr>
              <a:t>• Create biases if some classes dominate</a:t>
            </a:r>
            <a:endParaRPr>
              <a:solidFill>
                <a:srgbClr val="FFF2C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2CC"/>
                </a:solidFill>
              </a:rPr>
              <a:t>• Some functions are impossible to model"</a:t>
            </a:r>
            <a:endParaRPr>
              <a:solidFill>
                <a:srgbClr val="FFF2C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FFF2CC"/>
              </a:solidFill>
            </a:endParaRPr>
          </a:p>
        </p:txBody>
      </p:sp>
      <p:sp>
        <p:nvSpPr>
          <p:cNvPr id="135" name="Google Shape;135;p21"/>
          <p:cNvSpPr txBox="1"/>
          <p:nvPr/>
        </p:nvSpPr>
        <p:spPr>
          <a:xfrm>
            <a:off x="1066075" y="1155375"/>
            <a:ext cx="2916900" cy="3147000"/>
          </a:xfrm>
          <a:prstGeom prst="rect">
            <a:avLst/>
          </a:prstGeom>
          <a:solidFill>
            <a:srgbClr val="000000">
              <a:alpha val="4731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FFF2CC"/>
                </a:solidFill>
              </a:rPr>
              <a:t>Pros</a:t>
            </a:r>
            <a:endParaRPr i="1">
              <a:solidFill>
                <a:srgbClr val="FFF2C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2CC"/>
                </a:solidFill>
              </a:rPr>
              <a:t>•  Simple to understand; no representational mysticism. Trees can be drawn out.</a:t>
            </a:r>
            <a:endParaRPr>
              <a:solidFill>
                <a:srgbClr val="FFF2C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2CC"/>
                </a:solidFill>
              </a:rPr>
              <a:t>•  No need to normalize or standardize (need to deal with missing values).</a:t>
            </a:r>
            <a:endParaRPr>
              <a:solidFill>
                <a:srgbClr val="FFF2C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2CC"/>
                </a:solidFill>
              </a:rPr>
              <a:t>•  Low cost</a:t>
            </a:r>
            <a:endParaRPr>
              <a:solidFill>
                <a:srgbClr val="FFF2C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2CC"/>
                </a:solidFill>
              </a:rPr>
              <a:t>•  Handle multi-output</a:t>
            </a:r>
            <a:endParaRPr>
              <a:solidFill>
                <a:srgbClr val="FFF2C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2CC"/>
                </a:solidFill>
              </a:rPr>
              <a:t>•  Validate with Statistics!</a:t>
            </a:r>
            <a:endParaRPr>
              <a:solidFill>
                <a:srgbClr val="FFF2C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2CC"/>
                </a:solidFill>
              </a:rPr>
              <a:t>•  Handles wrong assumptions." 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2"/>
          <p:cNvSpPr txBox="1"/>
          <p:nvPr>
            <p:ph type="title"/>
          </p:nvPr>
        </p:nvSpPr>
        <p:spPr>
          <a:xfrm>
            <a:off x="290600" y="0"/>
            <a:ext cx="75861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2C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“Titanic” Decision Tree </a:t>
            </a:r>
            <a:r>
              <a:rPr lang="en" sz="1800">
                <a:solidFill>
                  <a:srgbClr val="FFF2C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(numbers only)</a:t>
            </a:r>
            <a:r>
              <a:rPr lang="en">
                <a:solidFill>
                  <a:srgbClr val="FFF2C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endParaRPr>
              <a:solidFill>
                <a:srgbClr val="FFF2CC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grpSp>
        <p:nvGrpSpPr>
          <p:cNvPr id="141" name="Google Shape;141;p22"/>
          <p:cNvGrpSpPr/>
          <p:nvPr/>
        </p:nvGrpSpPr>
        <p:grpSpPr>
          <a:xfrm>
            <a:off x="534050" y="806625"/>
            <a:ext cx="8040878" cy="3608202"/>
            <a:chOff x="609975" y="806625"/>
            <a:chExt cx="8040878" cy="3608202"/>
          </a:xfrm>
        </p:grpSpPr>
        <p:pic>
          <p:nvPicPr>
            <p:cNvPr id="142" name="Google Shape;142;p2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09975" y="806625"/>
              <a:ext cx="8040878" cy="360820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3" name="Google Shape;143;p22"/>
            <p:cNvSpPr txBox="1"/>
            <p:nvPr/>
          </p:nvSpPr>
          <p:spPr>
            <a:xfrm>
              <a:off x="745550" y="959300"/>
              <a:ext cx="1152300" cy="56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Default</a:t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parameters</a:t>
              </a: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